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59" r:id="rId6"/>
    <p:sldId id="268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7" r:id="rId15"/>
    <p:sldId id="271" r:id="rId16"/>
    <p:sldId id="278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12EF"/>
    <a:srgbClr val="4A452A"/>
    <a:srgbClr val="1725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 Burns" userId="dfe2054e-2aef-425b-a77f-165f0b2558fe" providerId="ADAL" clId="{6FE6370D-671C-4C9A-B5EC-C27B3A081EF4}"/>
    <pc:docChg chg="undo custSel addSld delSld modSld sldOrd">
      <pc:chgData name="Mike Burns" userId="dfe2054e-2aef-425b-a77f-165f0b2558fe" providerId="ADAL" clId="{6FE6370D-671C-4C9A-B5EC-C27B3A081EF4}" dt="2026-07-28T22:31:57.300" v="140" actId="20577"/>
      <pc:docMkLst>
        <pc:docMk/>
      </pc:docMkLst>
      <pc:sldChg chg="addSp delSp modSp mod">
        <pc:chgData name="Mike Burns" userId="dfe2054e-2aef-425b-a77f-165f0b2558fe" providerId="ADAL" clId="{6FE6370D-671C-4C9A-B5EC-C27B3A081EF4}" dt="2026-07-28T22:29:54.210" v="76" actId="20577"/>
        <pc:sldMkLst>
          <pc:docMk/>
          <pc:sldMk cId="0" sldId="256"/>
        </pc:sldMkLst>
        <pc:spChg chg="add del mod">
          <ac:chgData name="Mike Burns" userId="dfe2054e-2aef-425b-a77f-165f0b2558fe" providerId="ADAL" clId="{6FE6370D-671C-4C9A-B5EC-C27B3A081EF4}" dt="2026-07-28T22:29:54.210" v="76" actId="20577"/>
          <ac:spMkLst>
            <pc:docMk/>
            <pc:sldMk cId="0" sldId="256"/>
            <ac:spMk id="11" creationId="{00000000-0000-0000-0000-000000000000}"/>
          </ac:spMkLst>
        </pc:spChg>
      </pc:sldChg>
      <pc:sldChg chg="delSp modSp mod ord">
        <pc:chgData name="Mike Burns" userId="dfe2054e-2aef-425b-a77f-165f0b2558fe" providerId="ADAL" clId="{6FE6370D-671C-4C9A-B5EC-C27B3A081EF4}" dt="2026-07-28T22:31:39.010" v="134" actId="20577"/>
        <pc:sldMkLst>
          <pc:docMk/>
          <pc:sldMk cId="0" sldId="259"/>
        </pc:sldMkLst>
        <pc:spChg chg="mod">
          <ac:chgData name="Mike Burns" userId="dfe2054e-2aef-425b-a77f-165f0b2558fe" providerId="ADAL" clId="{6FE6370D-671C-4C9A-B5EC-C27B3A081EF4}" dt="2026-07-28T22:30:40.877" v="88" actId="20577"/>
          <ac:spMkLst>
            <pc:docMk/>
            <pc:sldMk cId="0" sldId="259"/>
            <ac:spMk id="79" creationId="{00000000-0000-0000-0000-000000000000}"/>
          </ac:spMkLst>
        </pc:spChg>
        <pc:spChg chg="mod">
          <ac:chgData name="Mike Burns" userId="dfe2054e-2aef-425b-a77f-165f0b2558fe" providerId="ADAL" clId="{6FE6370D-671C-4C9A-B5EC-C27B3A081EF4}" dt="2026-07-28T22:31:39.010" v="134" actId="20577"/>
          <ac:spMkLst>
            <pc:docMk/>
            <pc:sldMk cId="0" sldId="259"/>
            <ac:spMk id="85" creationId="{00000000-0000-0000-0000-000000000000}"/>
          </ac:spMkLst>
        </pc:spChg>
        <pc:spChg chg="del">
          <ac:chgData name="Mike Burns" userId="dfe2054e-2aef-425b-a77f-165f0b2558fe" providerId="ADAL" clId="{6FE6370D-671C-4C9A-B5EC-C27B3A081EF4}" dt="2026-07-28T22:30:25.797" v="80" actId="478"/>
          <ac:spMkLst>
            <pc:docMk/>
            <pc:sldMk cId="0" sldId="259"/>
            <ac:spMk id="86" creationId="{00000000-0000-0000-0000-000000000000}"/>
          </ac:spMkLst>
        </pc:spChg>
        <pc:spChg chg="del">
          <ac:chgData name="Mike Burns" userId="dfe2054e-2aef-425b-a77f-165f0b2558fe" providerId="ADAL" clId="{6FE6370D-671C-4C9A-B5EC-C27B3A081EF4}" dt="2026-07-28T22:30:30.311" v="81" actId="478"/>
          <ac:spMkLst>
            <pc:docMk/>
            <pc:sldMk cId="0" sldId="259"/>
            <ac:spMk id="87" creationId="{00000000-0000-0000-0000-000000000000}"/>
          </ac:spMkLst>
        </pc:spChg>
        <pc:spChg chg="del">
          <ac:chgData name="Mike Burns" userId="dfe2054e-2aef-425b-a77f-165f0b2558fe" providerId="ADAL" clId="{6FE6370D-671C-4C9A-B5EC-C27B3A081EF4}" dt="2026-07-28T22:30:30.311" v="81" actId="478"/>
          <ac:spMkLst>
            <pc:docMk/>
            <pc:sldMk cId="0" sldId="259"/>
            <ac:spMk id="88" creationId="{00000000-0000-0000-0000-000000000000}"/>
          </ac:spMkLst>
        </pc:spChg>
        <pc:spChg chg="del">
          <ac:chgData name="Mike Burns" userId="dfe2054e-2aef-425b-a77f-165f0b2558fe" providerId="ADAL" clId="{6FE6370D-671C-4C9A-B5EC-C27B3A081EF4}" dt="2026-07-28T22:30:30.311" v="81" actId="478"/>
          <ac:spMkLst>
            <pc:docMk/>
            <pc:sldMk cId="0" sldId="259"/>
            <ac:spMk id="89" creationId="{00000000-0000-0000-0000-000000000000}"/>
          </ac:spMkLst>
        </pc:spChg>
        <pc:spChg chg="del">
          <ac:chgData name="Mike Burns" userId="dfe2054e-2aef-425b-a77f-165f0b2558fe" providerId="ADAL" clId="{6FE6370D-671C-4C9A-B5EC-C27B3A081EF4}" dt="2026-07-28T22:30:30.311" v="81" actId="478"/>
          <ac:spMkLst>
            <pc:docMk/>
            <pc:sldMk cId="0" sldId="259"/>
            <ac:spMk id="90" creationId="{00000000-0000-0000-0000-000000000000}"/>
          </ac:spMkLst>
        </pc:spChg>
        <pc:spChg chg="del">
          <ac:chgData name="Mike Burns" userId="dfe2054e-2aef-425b-a77f-165f0b2558fe" providerId="ADAL" clId="{6FE6370D-671C-4C9A-B5EC-C27B3A081EF4}" dt="2026-07-28T22:30:30.311" v="81" actId="478"/>
          <ac:spMkLst>
            <pc:docMk/>
            <pc:sldMk cId="0" sldId="259"/>
            <ac:spMk id="92" creationId="{00000000-0000-0000-0000-000000000000}"/>
          </ac:spMkLst>
        </pc:spChg>
        <pc:spChg chg="del">
          <ac:chgData name="Mike Burns" userId="dfe2054e-2aef-425b-a77f-165f0b2558fe" providerId="ADAL" clId="{6FE6370D-671C-4C9A-B5EC-C27B3A081EF4}" dt="2026-07-28T22:30:30.311" v="81" actId="478"/>
          <ac:spMkLst>
            <pc:docMk/>
            <pc:sldMk cId="0" sldId="259"/>
            <ac:spMk id="93" creationId="{00000000-0000-0000-0000-000000000000}"/>
          </ac:spMkLst>
        </pc:spChg>
        <pc:spChg chg="del">
          <ac:chgData name="Mike Burns" userId="dfe2054e-2aef-425b-a77f-165f0b2558fe" providerId="ADAL" clId="{6FE6370D-671C-4C9A-B5EC-C27B3A081EF4}" dt="2026-07-28T22:30:30.311" v="81" actId="478"/>
          <ac:spMkLst>
            <pc:docMk/>
            <pc:sldMk cId="0" sldId="259"/>
            <ac:spMk id="95" creationId="{00000000-0000-0000-0000-000000000000}"/>
          </ac:spMkLst>
        </pc:spChg>
        <pc:spChg chg="del">
          <ac:chgData name="Mike Burns" userId="dfe2054e-2aef-425b-a77f-165f0b2558fe" providerId="ADAL" clId="{6FE6370D-671C-4C9A-B5EC-C27B3A081EF4}" dt="2026-07-28T22:30:30.311" v="81" actId="478"/>
          <ac:spMkLst>
            <pc:docMk/>
            <pc:sldMk cId="0" sldId="259"/>
            <ac:spMk id="96" creationId="{00000000-0000-0000-0000-000000000000}"/>
          </ac:spMkLst>
        </pc:spChg>
        <pc:spChg chg="mod">
          <ac:chgData name="Mike Burns" userId="dfe2054e-2aef-425b-a77f-165f0b2558fe" providerId="ADAL" clId="{6FE6370D-671C-4C9A-B5EC-C27B3A081EF4}" dt="2026-07-28T22:31:34.497" v="122" actId="20577"/>
          <ac:spMkLst>
            <pc:docMk/>
            <pc:sldMk cId="0" sldId="259"/>
            <ac:spMk id="100" creationId="{DA377E8F-1215-02C3-59B5-70BC4EAAC95B}"/>
          </ac:spMkLst>
        </pc:spChg>
        <pc:spChg chg="del mod">
          <ac:chgData name="Mike Burns" userId="dfe2054e-2aef-425b-a77f-165f0b2558fe" providerId="ADAL" clId="{6FE6370D-671C-4C9A-B5EC-C27B3A081EF4}" dt="2026-07-28T22:30:30.311" v="81" actId="478"/>
          <ac:spMkLst>
            <pc:docMk/>
            <pc:sldMk cId="0" sldId="259"/>
            <ac:spMk id="104" creationId="{F45F865E-27D9-FCA1-F39D-AB83F3B22CB4}"/>
          </ac:spMkLst>
        </pc:spChg>
        <pc:spChg chg="del">
          <ac:chgData name="Mike Burns" userId="dfe2054e-2aef-425b-a77f-165f0b2558fe" providerId="ADAL" clId="{6FE6370D-671C-4C9A-B5EC-C27B3A081EF4}" dt="2026-07-28T22:30:30.311" v="81" actId="478"/>
          <ac:spMkLst>
            <pc:docMk/>
            <pc:sldMk cId="0" sldId="259"/>
            <ac:spMk id="106" creationId="{2A5285A5-9D7E-8562-428F-7A9FF2812810}"/>
          </ac:spMkLst>
        </pc:spChg>
      </pc:sldChg>
      <pc:sldChg chg="modSp mod">
        <pc:chgData name="Mike Burns" userId="dfe2054e-2aef-425b-a77f-165f0b2558fe" providerId="ADAL" clId="{6FE6370D-671C-4C9A-B5EC-C27B3A081EF4}" dt="2026-07-28T13:06:49.735" v="53" actId="20577"/>
        <pc:sldMkLst>
          <pc:docMk/>
          <pc:sldMk cId="0" sldId="264"/>
        </pc:sldMkLst>
        <pc:spChg chg="mod">
          <ac:chgData name="Mike Burns" userId="dfe2054e-2aef-425b-a77f-165f0b2558fe" providerId="ADAL" clId="{6FE6370D-671C-4C9A-B5EC-C27B3A081EF4}" dt="2026-07-28T13:06:49.735" v="53" actId="20577"/>
          <ac:spMkLst>
            <pc:docMk/>
            <pc:sldMk cId="0" sldId="264"/>
            <ac:spMk id="17" creationId="{00000000-0000-0000-0000-000000000000}"/>
          </ac:spMkLst>
        </pc:spChg>
      </pc:sldChg>
      <pc:sldChg chg="modSp add del mod">
        <pc:chgData name="Mike Burns" userId="dfe2054e-2aef-425b-a77f-165f0b2558fe" providerId="ADAL" clId="{6FE6370D-671C-4C9A-B5EC-C27B3A081EF4}" dt="2026-07-23T14:20:06.724" v="35" actId="20577"/>
        <pc:sldMkLst>
          <pc:docMk/>
          <pc:sldMk cId="0" sldId="265"/>
        </pc:sldMkLst>
        <pc:spChg chg="mod">
          <ac:chgData name="Mike Burns" userId="dfe2054e-2aef-425b-a77f-165f0b2558fe" providerId="ADAL" clId="{6FE6370D-671C-4C9A-B5EC-C27B3A081EF4}" dt="2026-07-23T14:20:06.724" v="35" actId="20577"/>
          <ac:spMkLst>
            <pc:docMk/>
            <pc:sldMk cId="0" sldId="265"/>
            <ac:spMk id="17" creationId="{00000000-0000-0000-0000-000000000000}"/>
          </ac:spMkLst>
        </pc:spChg>
      </pc:sldChg>
      <pc:sldChg chg="modSp mod ord">
        <pc:chgData name="Mike Burns" userId="dfe2054e-2aef-425b-a77f-165f0b2558fe" providerId="ADAL" clId="{6FE6370D-671C-4C9A-B5EC-C27B3A081EF4}" dt="2026-07-28T22:31:57.300" v="140" actId="20577"/>
        <pc:sldMkLst>
          <pc:docMk/>
          <pc:sldMk cId="0" sldId="268"/>
        </pc:sldMkLst>
        <pc:spChg chg="mod">
          <ac:chgData name="Mike Burns" userId="dfe2054e-2aef-425b-a77f-165f0b2558fe" providerId="ADAL" clId="{6FE6370D-671C-4C9A-B5EC-C27B3A081EF4}" dt="2026-07-28T22:31:57.300" v="140" actId="20577"/>
          <ac:spMkLst>
            <pc:docMk/>
            <pc:sldMk cId="0" sldId="268"/>
            <ac:spMk id="106" creationId="{00000000-0000-0000-0000-000000000000}"/>
          </ac:spMkLst>
        </pc:spChg>
      </pc:sldChg>
      <pc:sldChg chg="delSp modSp mod ord">
        <pc:chgData name="Mike Burns" userId="dfe2054e-2aef-425b-a77f-165f0b2558fe" providerId="ADAL" clId="{6FE6370D-671C-4C9A-B5EC-C27B3A081EF4}" dt="2026-07-28T22:31:26.847" v="115" actId="20577"/>
        <pc:sldMkLst>
          <pc:docMk/>
          <pc:sldMk cId="3860292999" sldId="277"/>
        </pc:sldMkLst>
        <pc:spChg chg="mod">
          <ac:chgData name="Mike Burns" userId="dfe2054e-2aef-425b-a77f-165f0b2558fe" providerId="ADAL" clId="{6FE6370D-671C-4C9A-B5EC-C27B3A081EF4}" dt="2026-07-28T22:31:13.009" v="97" actId="20577"/>
          <ac:spMkLst>
            <pc:docMk/>
            <pc:sldMk cId="3860292999" sldId="277"/>
            <ac:spMk id="79" creationId="{33DD80D1-B712-39A6-1702-2A3C35EA9A3F}"/>
          </ac:spMkLst>
        </pc:spChg>
        <pc:spChg chg="mod">
          <ac:chgData name="Mike Burns" userId="dfe2054e-2aef-425b-a77f-165f0b2558fe" providerId="ADAL" clId="{6FE6370D-671C-4C9A-B5EC-C27B3A081EF4}" dt="2026-07-28T22:31:23.369" v="109" actId="20577"/>
          <ac:spMkLst>
            <pc:docMk/>
            <pc:sldMk cId="3860292999" sldId="277"/>
            <ac:spMk id="85" creationId="{B39EA507-9ECB-5FC2-058A-9D140606173E}"/>
          </ac:spMkLst>
        </pc:spChg>
        <pc:spChg chg="del">
          <ac:chgData name="Mike Burns" userId="dfe2054e-2aef-425b-a77f-165f0b2558fe" providerId="ADAL" clId="{6FE6370D-671C-4C9A-B5EC-C27B3A081EF4}" dt="2026-07-28T22:31:09.157" v="89" actId="478"/>
          <ac:spMkLst>
            <pc:docMk/>
            <pc:sldMk cId="3860292999" sldId="277"/>
            <ac:spMk id="86" creationId="{527FD53A-3225-4BAC-BDD8-EB7AB41CABD6}"/>
          </ac:spMkLst>
        </pc:spChg>
        <pc:spChg chg="del">
          <ac:chgData name="Mike Burns" userId="dfe2054e-2aef-425b-a77f-165f0b2558fe" providerId="ADAL" clId="{6FE6370D-671C-4C9A-B5EC-C27B3A081EF4}" dt="2026-07-28T22:31:09.157" v="89" actId="478"/>
          <ac:spMkLst>
            <pc:docMk/>
            <pc:sldMk cId="3860292999" sldId="277"/>
            <ac:spMk id="87" creationId="{584D7206-58F6-C3EA-3129-999E2B1106A1}"/>
          </ac:spMkLst>
        </pc:spChg>
        <pc:spChg chg="del">
          <ac:chgData name="Mike Burns" userId="dfe2054e-2aef-425b-a77f-165f0b2558fe" providerId="ADAL" clId="{6FE6370D-671C-4C9A-B5EC-C27B3A081EF4}" dt="2026-07-28T22:31:09.157" v="89" actId="478"/>
          <ac:spMkLst>
            <pc:docMk/>
            <pc:sldMk cId="3860292999" sldId="277"/>
            <ac:spMk id="88" creationId="{308209D1-628A-9D00-46DA-9DEAC0F380BC}"/>
          </ac:spMkLst>
        </pc:spChg>
        <pc:spChg chg="del">
          <ac:chgData name="Mike Burns" userId="dfe2054e-2aef-425b-a77f-165f0b2558fe" providerId="ADAL" clId="{6FE6370D-671C-4C9A-B5EC-C27B3A081EF4}" dt="2026-07-28T22:31:09.157" v="89" actId="478"/>
          <ac:spMkLst>
            <pc:docMk/>
            <pc:sldMk cId="3860292999" sldId="277"/>
            <ac:spMk id="89" creationId="{8085F919-1A35-E086-5BA6-7652E5A232D7}"/>
          </ac:spMkLst>
        </pc:spChg>
        <pc:spChg chg="del">
          <ac:chgData name="Mike Burns" userId="dfe2054e-2aef-425b-a77f-165f0b2558fe" providerId="ADAL" clId="{6FE6370D-671C-4C9A-B5EC-C27B3A081EF4}" dt="2026-07-28T22:31:09.157" v="89" actId="478"/>
          <ac:spMkLst>
            <pc:docMk/>
            <pc:sldMk cId="3860292999" sldId="277"/>
            <ac:spMk id="90" creationId="{A53D4C22-3435-05A2-DE8A-1A8C84577423}"/>
          </ac:spMkLst>
        </pc:spChg>
        <pc:spChg chg="del">
          <ac:chgData name="Mike Burns" userId="dfe2054e-2aef-425b-a77f-165f0b2558fe" providerId="ADAL" clId="{6FE6370D-671C-4C9A-B5EC-C27B3A081EF4}" dt="2026-07-28T22:31:09.157" v="89" actId="478"/>
          <ac:spMkLst>
            <pc:docMk/>
            <pc:sldMk cId="3860292999" sldId="277"/>
            <ac:spMk id="92" creationId="{BC8542BF-54C3-A1D6-9B83-56E1535E7A17}"/>
          </ac:spMkLst>
        </pc:spChg>
        <pc:spChg chg="del">
          <ac:chgData name="Mike Burns" userId="dfe2054e-2aef-425b-a77f-165f0b2558fe" providerId="ADAL" clId="{6FE6370D-671C-4C9A-B5EC-C27B3A081EF4}" dt="2026-07-28T22:31:09.157" v="89" actId="478"/>
          <ac:spMkLst>
            <pc:docMk/>
            <pc:sldMk cId="3860292999" sldId="277"/>
            <ac:spMk id="93" creationId="{5EAB6406-83DF-9128-ABE3-1AF6A6C78331}"/>
          </ac:spMkLst>
        </pc:spChg>
        <pc:spChg chg="del">
          <ac:chgData name="Mike Burns" userId="dfe2054e-2aef-425b-a77f-165f0b2558fe" providerId="ADAL" clId="{6FE6370D-671C-4C9A-B5EC-C27B3A081EF4}" dt="2026-07-28T22:31:09.157" v="89" actId="478"/>
          <ac:spMkLst>
            <pc:docMk/>
            <pc:sldMk cId="3860292999" sldId="277"/>
            <ac:spMk id="95" creationId="{BC66EF7A-9BA9-247B-41C7-85741955ED11}"/>
          </ac:spMkLst>
        </pc:spChg>
        <pc:spChg chg="del">
          <ac:chgData name="Mike Burns" userId="dfe2054e-2aef-425b-a77f-165f0b2558fe" providerId="ADAL" clId="{6FE6370D-671C-4C9A-B5EC-C27B3A081EF4}" dt="2026-07-28T22:31:09.157" v="89" actId="478"/>
          <ac:spMkLst>
            <pc:docMk/>
            <pc:sldMk cId="3860292999" sldId="277"/>
            <ac:spMk id="96" creationId="{D8350143-E877-CD3F-0F1C-F5A9FEED34DA}"/>
          </ac:spMkLst>
        </pc:spChg>
        <pc:spChg chg="mod">
          <ac:chgData name="Mike Burns" userId="dfe2054e-2aef-425b-a77f-165f0b2558fe" providerId="ADAL" clId="{6FE6370D-671C-4C9A-B5EC-C27B3A081EF4}" dt="2026-07-28T22:31:26.847" v="115" actId="20577"/>
          <ac:spMkLst>
            <pc:docMk/>
            <pc:sldMk cId="3860292999" sldId="277"/>
            <ac:spMk id="100" creationId="{F6562F9A-1EA9-7C1E-430C-0AF827C77841}"/>
          </ac:spMkLst>
        </pc:spChg>
        <pc:spChg chg="del">
          <ac:chgData name="Mike Burns" userId="dfe2054e-2aef-425b-a77f-165f0b2558fe" providerId="ADAL" clId="{6FE6370D-671C-4C9A-B5EC-C27B3A081EF4}" dt="2026-07-28T22:31:09.157" v="89" actId="478"/>
          <ac:spMkLst>
            <pc:docMk/>
            <pc:sldMk cId="3860292999" sldId="277"/>
            <ac:spMk id="106" creationId="{B7128E8F-8F37-51C9-2A9A-D2843DB4205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F18B3A-8F86-4237-AC67-FE9E3A68AFEF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21BB1-70DE-447A-B402-A52AB00BC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13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821BB1-70DE-447A-B402-A52AB00BC5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16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Needs to be able to continue to next page if objectives don’t fit.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821BB1-70DE-447A-B402-A52AB00BC5C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327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a5a5ada-e9ae-418f-b3ca-4ef142d5384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61975"/>
            <a:ext cx="1200845" cy="25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" y="2585442"/>
            <a:ext cx="1787029" cy="596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3000" b="1" spc="-25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Q4 · 2025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685887"/>
            <a:ext cx="7393285" cy="1098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5800" b="1" spc="-125" dirty="0">
                <a:latin typeface="Poppins"/>
              </a:rPr>
              <a:t>Performance Report</a:t>
            </a:r>
          </a:p>
        </p:txBody>
      </p:sp>
      <p:sp>
        <p:nvSpPr>
          <p:cNvPr id="8" name="Rectangle 7"/>
          <p:cNvSpPr/>
          <p:nvPr/>
        </p:nvSpPr>
        <p:spPr>
          <a:xfrm>
            <a:off x="517236" y="4705350"/>
            <a:ext cx="10972800" cy="635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313888" y="6057900"/>
            <a:ext cx="1319312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850" spc="50" dirty="0">
                <a:solidFill>
                  <a:srgbClr val="FA12EF"/>
                </a:solidFill>
                <a:latin typeface="Poppins Medium"/>
              </a:rPr>
              <a:t>DEMO / EXAMPLE DATA</a:t>
            </a:r>
            <a:endParaRPr sz="850" spc="50" dirty="0">
              <a:solidFill>
                <a:srgbClr val="FA12EF"/>
              </a:solidFill>
              <a:latin typeface="Poppins Medium"/>
            </a:endParaRPr>
          </a:p>
        </p:txBody>
      </p:sp>
      <p:pic>
        <p:nvPicPr>
          <p:cNvPr id="12" name="Picture 11" descr="Association Demo">
            <a:extLst>
              <a:ext uri="{FF2B5EF4-FFF2-40B4-BE49-F238E27FC236}">
                <a16:creationId xmlns:a16="http://schemas.microsoft.com/office/drawing/2014/main" id="{0424C709-B189-9851-8352-2083CAECA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826" y="4985241"/>
            <a:ext cx="2400937" cy="14918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F5D4F3F-7A85-F505-61C4-55E9BDF7ABE1}"/>
              </a:ext>
            </a:extLst>
          </p:cNvPr>
          <p:cNvSpPr txBox="1"/>
          <p:nvPr/>
        </p:nvSpPr>
        <p:spPr>
          <a:xfrm>
            <a:off x="609600" y="3182342"/>
            <a:ext cx="3185021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800" b="1" dirty="0">
                <a:solidFill>
                  <a:schemeClr val="bg2">
                    <a:lumMod val="25000"/>
                  </a:schemeClr>
                </a:solidFill>
                <a:latin typeface="Poppins Medium"/>
              </a:rPr>
              <a:t>National </a:t>
            </a:r>
            <a:r>
              <a:rPr lang="en-US" sz="2800" b="1" dirty="0">
                <a:solidFill>
                  <a:schemeClr val="bg2">
                    <a:lumMod val="25000"/>
                  </a:schemeClr>
                </a:solidFill>
                <a:latin typeface="Poppins Medium"/>
              </a:rPr>
              <a:t>Strategic Associations Alliance</a:t>
            </a:r>
            <a:endParaRPr sz="2800" b="1" dirty="0">
              <a:solidFill>
                <a:schemeClr val="bg2">
                  <a:lumMod val="25000"/>
                </a:schemeClr>
              </a:solidFill>
              <a:latin typeface="Poppins Medium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7F655D6-1C9F-9D20-A8B1-F168E756F39E}"/>
              </a:ext>
            </a:extLst>
          </p:cNvPr>
          <p:cNvGrpSpPr/>
          <p:nvPr/>
        </p:nvGrpSpPr>
        <p:grpSpPr>
          <a:xfrm>
            <a:off x="8396585" y="317500"/>
            <a:ext cx="3297436" cy="361950"/>
            <a:chOff x="8396585" y="317500"/>
            <a:chExt cx="3297436" cy="361950"/>
          </a:xfrm>
        </p:grpSpPr>
        <p:sp>
          <p:nvSpPr>
            <p:cNvPr id="21" name="Rounded Rectangle 3">
              <a:extLst>
                <a:ext uri="{FF2B5EF4-FFF2-40B4-BE49-F238E27FC236}">
                  <a16:creationId xmlns:a16="http://schemas.microsoft.com/office/drawing/2014/main" id="{1460F18F-5FEF-B7E5-56C8-34D021DB94B4}"/>
                </a:ext>
              </a:extLst>
            </p:cNvPr>
            <p:cNvSpPr/>
            <p:nvPr/>
          </p:nvSpPr>
          <p:spPr>
            <a:xfrm>
              <a:off x="8396585" y="317500"/>
              <a:ext cx="3297436" cy="36195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BFA8EBD-8C04-9E37-4BF3-C55550385E4A}"/>
                </a:ext>
              </a:extLst>
            </p:cNvPr>
            <p:cNvSpPr txBox="1"/>
            <p:nvPr/>
          </p:nvSpPr>
          <p:spPr>
            <a:xfrm>
              <a:off x="8538964" y="406400"/>
              <a:ext cx="3043436" cy="2730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spc="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oppins Medium"/>
                </a:rPr>
                <a:t>NASM Quarterly Board Report · Q1 2026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41847" y="306043"/>
            <a:ext cx="2180630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spc="150" dirty="0">
                <a:solidFill>
                  <a:srgbClr val="FA12EF"/>
                </a:solidFill>
                <a:latin typeface="Poppins SemiBold"/>
              </a:rPr>
              <a:t>STRATEGY FRAMEWORK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844777"/>
            <a:ext cx="5588000" cy="1072058"/>
          </a:xfrm>
          <a:prstGeom prst="roundRect">
            <a:avLst>
              <a:gd name="adj" fmla="val 13137"/>
            </a:avLst>
          </a:prstGeom>
          <a:solidFill>
            <a:srgbClr val="4A452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4301" y="666977"/>
            <a:ext cx="618232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200" b="1" spc="50" dirty="0">
                <a:latin typeface="Poppins"/>
              </a:rPr>
              <a:t>MISSION</a:t>
            </a:r>
            <a:endParaRPr sz="1200" b="1" spc="50" dirty="0">
              <a:latin typeface="Poppi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6100" y="998067"/>
            <a:ext cx="5313660" cy="81190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2000"/>
              </a:lnSpc>
            </a:pPr>
            <a:r>
              <a:rPr sz="1050" dirty="0">
                <a:solidFill>
                  <a:srgbClr val="374151"/>
                </a:solidFill>
                <a:latin typeface="Poppins"/>
              </a:rPr>
              <a:t>Advance excellence in sustainable manufacturing practices and responsible leadership to foster innovation, economic…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46800" y="841501"/>
            <a:ext cx="5588000" cy="1075333"/>
          </a:xfrm>
          <a:prstGeom prst="roundRect">
            <a:avLst>
              <a:gd name="adj" fmla="val 13137"/>
            </a:avLst>
          </a:prstGeom>
          <a:solidFill>
            <a:srgbClr val="4A452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165850" y="633392"/>
            <a:ext cx="746919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200" b="1" spc="50" dirty="0">
                <a:latin typeface="Poppins"/>
              </a:rPr>
              <a:t>VISION</a:t>
            </a:r>
            <a:endParaRPr sz="1200" b="1" spc="50" dirty="0">
              <a:latin typeface="Poppi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16605" y="957242"/>
            <a:ext cx="5362124" cy="87639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2000"/>
              </a:lnSpc>
            </a:pPr>
            <a:r>
              <a:rPr sz="1050" dirty="0">
                <a:solidFill>
                  <a:srgbClr val="374151"/>
                </a:solidFill>
                <a:latin typeface="Poppins"/>
              </a:rPr>
              <a:t>NASM empowers manufacturers to lead the transition toward a sustainable economy through education, collaboration, and…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2024784"/>
            <a:ext cx="1184473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Strategic Pillars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278784"/>
            <a:ext cx="11277600" cy="29210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57200" y="2278784"/>
            <a:ext cx="11277600" cy="292100"/>
          </a:xfrm>
          <a:prstGeom prst="roundRect">
            <a:avLst>
              <a:gd name="adj" fmla="val 21739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57200" y="2278784"/>
            <a:ext cx="31750" cy="292100"/>
          </a:xfrm>
          <a:prstGeom prst="rect">
            <a:avLst/>
          </a:prstGeom>
          <a:solidFill>
            <a:srgbClr val="1E5F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15950" y="2326409"/>
            <a:ext cx="190599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 dirty="0">
                <a:solidFill>
                  <a:srgbClr val="1E5FA8"/>
                </a:solidFill>
                <a:latin typeface="Poppins"/>
              </a:rPr>
              <a:t>P1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8850" y="2320059"/>
            <a:ext cx="1589782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 dirty="0">
                <a:latin typeface="Poppins"/>
              </a:rPr>
              <a:t>Thought Leadership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86150" y="2326409"/>
            <a:ext cx="4663480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6B7280"/>
                </a:solidFill>
                <a:latin typeface="Poppins"/>
              </a:rPr>
              <a:t>Position NASM as the Leading Voice for Sustainable Manufacturing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2621684"/>
            <a:ext cx="11277600" cy="29210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57200" y="2621684"/>
            <a:ext cx="11277600" cy="292100"/>
          </a:xfrm>
          <a:prstGeom prst="roundRect">
            <a:avLst>
              <a:gd name="adj" fmla="val 21739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57200" y="2621684"/>
            <a:ext cx="31750" cy="292100"/>
          </a:xfrm>
          <a:prstGeom prst="rect">
            <a:avLst/>
          </a:prstGeom>
          <a:solidFill>
            <a:srgbClr val="0F72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15950" y="2669309"/>
            <a:ext cx="217785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 dirty="0">
                <a:solidFill>
                  <a:srgbClr val="0F7257"/>
                </a:solidFill>
                <a:latin typeface="Poppins"/>
              </a:rPr>
              <a:t>P2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8850" y="2662959"/>
            <a:ext cx="2361009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>
                <a:latin typeface="Poppins"/>
              </a:rPr>
              <a:t>Member Value &amp; Engagement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86150" y="2669309"/>
            <a:ext cx="3966766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6B7280"/>
                </a:solidFill>
                <a:latin typeface="Poppins"/>
              </a:rPr>
              <a:t>Deliver Exceptional Value and Engagement for Members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2964584"/>
            <a:ext cx="11277600" cy="29210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457200" y="2964584"/>
            <a:ext cx="11277600" cy="292100"/>
          </a:xfrm>
          <a:prstGeom prst="roundRect">
            <a:avLst>
              <a:gd name="adj" fmla="val 21739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457200" y="2964584"/>
            <a:ext cx="31750" cy="292100"/>
          </a:xfrm>
          <a:prstGeom prst="rect">
            <a:avLst/>
          </a:prstGeom>
          <a:solidFill>
            <a:srgbClr val="A04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15950" y="3012209"/>
            <a:ext cx="222548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A0431F"/>
                </a:solidFill>
                <a:latin typeface="Poppins"/>
              </a:rPr>
              <a:t>P3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8850" y="3005859"/>
            <a:ext cx="2173486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>
                <a:latin typeface="Poppins"/>
              </a:rPr>
              <a:t>Cross-Sector Collaboration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486150" y="3012209"/>
            <a:ext cx="4544318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6B7280"/>
                </a:solidFill>
                <a:latin typeface="Poppins"/>
              </a:rPr>
              <a:t>Drive Collaboration Across Industry, Government, and Academia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57200" y="3307484"/>
            <a:ext cx="11277600" cy="29210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457200" y="3307484"/>
            <a:ext cx="11277600" cy="292100"/>
          </a:xfrm>
          <a:prstGeom prst="roundRect">
            <a:avLst>
              <a:gd name="adj" fmla="val 21739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457200" y="3307484"/>
            <a:ext cx="31750" cy="292100"/>
          </a:xfrm>
          <a:prstGeom prst="rect">
            <a:avLst/>
          </a:prstGeom>
          <a:solidFill>
            <a:srgbClr val="8A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15950" y="3355109"/>
            <a:ext cx="232569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8A5410"/>
                </a:solidFill>
                <a:latin typeface="Poppins"/>
              </a:rPr>
              <a:t>P4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8850" y="3348759"/>
            <a:ext cx="1826816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>
                <a:latin typeface="Poppins"/>
              </a:rPr>
              <a:t>Operational Excellence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486150" y="3355109"/>
            <a:ext cx="4457601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6B7280"/>
                </a:solidFill>
                <a:latin typeface="Poppins"/>
              </a:rPr>
              <a:t>Strengthen NASM’s Operational Excellence and Financial Health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57200" y="3650384"/>
            <a:ext cx="11277600" cy="29210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457200" y="3650384"/>
            <a:ext cx="11277600" cy="292100"/>
          </a:xfrm>
          <a:prstGeom prst="roundRect">
            <a:avLst>
              <a:gd name="adj" fmla="val 21739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457200" y="3650384"/>
            <a:ext cx="31750" cy="29210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15950" y="3698009"/>
            <a:ext cx="228798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5B5FBF"/>
                </a:solidFill>
                <a:latin typeface="Poppins"/>
              </a:rPr>
              <a:t>P5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58850" y="3691659"/>
            <a:ext cx="1935857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>
                <a:latin typeface="Poppins"/>
              </a:rPr>
              <a:t>Workforce Development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86150" y="3698009"/>
            <a:ext cx="4322167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6B7280"/>
                </a:solidFill>
                <a:latin typeface="Poppins"/>
              </a:rPr>
              <a:t>Build sustainability skills across the manufacturing workforce.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57200" y="4129683"/>
            <a:ext cx="1185763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2026 Objectives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57200" y="4383683"/>
            <a:ext cx="2762250" cy="1059359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457200" y="4383683"/>
            <a:ext cx="2762250" cy="1059359"/>
          </a:xfrm>
          <a:prstGeom prst="roundRect">
            <a:avLst>
              <a:gd name="adj" fmla="val 6593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457200" y="4383683"/>
            <a:ext cx="31750" cy="105935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590550" y="4472583"/>
            <a:ext cx="215999" cy="184150"/>
          </a:xfrm>
          <a:prstGeom prst="roundRect">
            <a:avLst>
              <a:gd name="adj" fmla="val 20689"/>
            </a:avLst>
          </a:prstGeom>
          <a:solidFill>
            <a:srgbClr val="1E5F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647700" y="4491633"/>
            <a:ext cx="152499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Poppins"/>
              </a:rPr>
              <a:t>P1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3295650" y="4383683"/>
            <a:ext cx="2762250" cy="1059359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3295650" y="4383683"/>
            <a:ext cx="2762250" cy="1059359"/>
          </a:xfrm>
          <a:prstGeom prst="roundRect">
            <a:avLst>
              <a:gd name="adj" fmla="val 6593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3295650" y="4383683"/>
            <a:ext cx="31750" cy="105935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ounded Rectangle 54"/>
          <p:cNvSpPr/>
          <p:nvPr/>
        </p:nvSpPr>
        <p:spPr>
          <a:xfrm>
            <a:off x="3429000" y="4472583"/>
            <a:ext cx="215999" cy="184150"/>
          </a:xfrm>
          <a:prstGeom prst="roundRect">
            <a:avLst>
              <a:gd name="adj" fmla="val 20689"/>
            </a:avLst>
          </a:prstGeom>
          <a:solidFill>
            <a:srgbClr val="1E5F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3486150" y="4491633"/>
            <a:ext cx="152499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Poppins"/>
              </a:rPr>
              <a:t>P1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134100" y="4383683"/>
            <a:ext cx="2762250" cy="1059359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ounded Rectangle 58"/>
          <p:cNvSpPr/>
          <p:nvPr/>
        </p:nvSpPr>
        <p:spPr>
          <a:xfrm>
            <a:off x="6134100" y="4383683"/>
            <a:ext cx="2762250" cy="1059359"/>
          </a:xfrm>
          <a:prstGeom prst="roundRect">
            <a:avLst>
              <a:gd name="adj" fmla="val 6593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6134100" y="4383683"/>
            <a:ext cx="31750" cy="105935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ounded Rectangle 60"/>
          <p:cNvSpPr/>
          <p:nvPr/>
        </p:nvSpPr>
        <p:spPr>
          <a:xfrm>
            <a:off x="6267450" y="4472583"/>
            <a:ext cx="235744" cy="184150"/>
          </a:xfrm>
          <a:prstGeom prst="roundRect">
            <a:avLst>
              <a:gd name="adj" fmla="val 20689"/>
            </a:avLst>
          </a:prstGeom>
          <a:solidFill>
            <a:srgbClr val="0F72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6324600" y="4491633"/>
            <a:ext cx="172244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Poppins"/>
              </a:rPr>
              <a:t>P2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267450" y="4694833"/>
            <a:ext cx="2514600" cy="66456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000" dirty="0">
                <a:latin typeface="Poppins SemiBold"/>
              </a:rPr>
              <a:t>Better meet the greatest needs of the community through expanded workforce development offerings</a:t>
            </a:r>
            <a:endParaRPr sz="1000" dirty="0">
              <a:latin typeface="Poppins SemiBold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8972550" y="4383683"/>
            <a:ext cx="2762250" cy="1059359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ounded Rectangle 64"/>
          <p:cNvSpPr/>
          <p:nvPr/>
        </p:nvSpPr>
        <p:spPr>
          <a:xfrm>
            <a:off x="8972550" y="4383683"/>
            <a:ext cx="2762250" cy="1059359"/>
          </a:xfrm>
          <a:prstGeom prst="roundRect">
            <a:avLst>
              <a:gd name="adj" fmla="val 6593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8972550" y="4383683"/>
            <a:ext cx="31750" cy="105935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ounded Rectangle 66"/>
          <p:cNvSpPr/>
          <p:nvPr/>
        </p:nvSpPr>
        <p:spPr>
          <a:xfrm>
            <a:off x="9105900" y="4472583"/>
            <a:ext cx="235744" cy="184150"/>
          </a:xfrm>
          <a:prstGeom prst="roundRect">
            <a:avLst>
              <a:gd name="adj" fmla="val 20689"/>
            </a:avLst>
          </a:prstGeom>
          <a:solidFill>
            <a:srgbClr val="0F72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9163050" y="4491633"/>
            <a:ext cx="172244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Poppins"/>
              </a:rPr>
              <a:t>P2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9379744" y="4472583"/>
            <a:ext cx="239216" cy="184150"/>
          </a:xfrm>
          <a:prstGeom prst="roundRect">
            <a:avLst>
              <a:gd name="adj" fmla="val 20689"/>
            </a:avLst>
          </a:prstGeom>
          <a:solidFill>
            <a:srgbClr val="A04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9436894" y="4491633"/>
            <a:ext cx="175716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Poppins"/>
              </a:rPr>
              <a:t>P3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105900" y="4694833"/>
            <a:ext cx="2512417" cy="66456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000" dirty="0">
                <a:latin typeface="Poppins SemiBold"/>
              </a:rPr>
              <a:t>Strengthen Cross-Department and Cross-Division Collaborations</a:t>
            </a:r>
            <a:endParaRPr sz="1000" dirty="0">
              <a:latin typeface="Poppins SemiBold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457200" y="5519241"/>
            <a:ext cx="2762250" cy="1059359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ounded Rectangle 72"/>
          <p:cNvSpPr/>
          <p:nvPr/>
        </p:nvSpPr>
        <p:spPr>
          <a:xfrm>
            <a:off x="457200" y="5519241"/>
            <a:ext cx="2762250" cy="1059359"/>
          </a:xfrm>
          <a:prstGeom prst="roundRect">
            <a:avLst>
              <a:gd name="adj" fmla="val 6593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457200" y="5519241"/>
            <a:ext cx="31750" cy="105935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ounded Rectangle 74"/>
          <p:cNvSpPr/>
          <p:nvPr/>
        </p:nvSpPr>
        <p:spPr>
          <a:xfrm>
            <a:off x="590550" y="5608141"/>
            <a:ext cx="239216" cy="184150"/>
          </a:xfrm>
          <a:prstGeom prst="roundRect">
            <a:avLst>
              <a:gd name="adj" fmla="val 20689"/>
            </a:avLst>
          </a:prstGeom>
          <a:solidFill>
            <a:srgbClr val="A04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647700" y="5627191"/>
            <a:ext cx="175716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Poppins"/>
              </a:rPr>
              <a:t>P3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867866" y="5608141"/>
            <a:ext cx="246559" cy="184150"/>
          </a:xfrm>
          <a:prstGeom prst="roundRect">
            <a:avLst>
              <a:gd name="adj" fmla="val 20689"/>
            </a:avLst>
          </a:prstGeom>
          <a:solidFill>
            <a:srgbClr val="8A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925016" y="5627191"/>
            <a:ext cx="183059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Poppins"/>
              </a:rPr>
              <a:t>P4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90550" y="5830391"/>
            <a:ext cx="2541786" cy="66456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000" dirty="0">
                <a:latin typeface="Poppins SemiBold"/>
              </a:rPr>
              <a:t>Strategically assess current partnerships and establish new partnerships to benefit members and fundraising</a:t>
            </a:r>
            <a:endParaRPr sz="1000" dirty="0">
              <a:latin typeface="Poppins SemiBold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3295650" y="5519241"/>
            <a:ext cx="2762250" cy="1059359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ounded Rectangle 80"/>
          <p:cNvSpPr/>
          <p:nvPr/>
        </p:nvSpPr>
        <p:spPr>
          <a:xfrm>
            <a:off x="3295650" y="5519241"/>
            <a:ext cx="2762250" cy="1059359"/>
          </a:xfrm>
          <a:prstGeom prst="roundRect">
            <a:avLst>
              <a:gd name="adj" fmla="val 6593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3295650" y="5519241"/>
            <a:ext cx="31750" cy="105935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ounded Rectangle 82"/>
          <p:cNvSpPr/>
          <p:nvPr/>
        </p:nvSpPr>
        <p:spPr>
          <a:xfrm>
            <a:off x="3429000" y="5608141"/>
            <a:ext cx="246559" cy="184150"/>
          </a:xfrm>
          <a:prstGeom prst="roundRect">
            <a:avLst>
              <a:gd name="adj" fmla="val 20689"/>
            </a:avLst>
          </a:prstGeom>
          <a:solidFill>
            <a:srgbClr val="8A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3486150" y="5627191"/>
            <a:ext cx="183059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Poppins"/>
              </a:rPr>
              <a:t>P4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428999" y="5830391"/>
            <a:ext cx="2573603" cy="66456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000" dirty="0">
                <a:latin typeface="Poppins SemiBold"/>
              </a:rPr>
              <a:t>Create and elevate thought leadership by producing new, timely, influential content and resources that shape the future of our industry</a:t>
            </a:r>
            <a:endParaRPr sz="1000" dirty="0">
              <a:latin typeface="Poppins SemiBold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A377E8F-1215-02C3-59B5-70BC4EAAC95B}"/>
              </a:ext>
            </a:extLst>
          </p:cNvPr>
          <p:cNvSpPr txBox="1"/>
          <p:nvPr/>
        </p:nvSpPr>
        <p:spPr>
          <a:xfrm>
            <a:off x="546100" y="4651949"/>
            <a:ext cx="2586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Poppins SemiBold"/>
              </a:rPr>
              <a:t>Improve member retention by identifying and addressing the key factors that impact persistence and success.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6F53BC4-A52B-1BE6-E284-54861395BC9B}"/>
              </a:ext>
            </a:extLst>
          </p:cNvPr>
          <p:cNvSpPr txBox="1"/>
          <p:nvPr/>
        </p:nvSpPr>
        <p:spPr>
          <a:xfrm>
            <a:off x="3416367" y="4660197"/>
            <a:ext cx="2586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Poppins SemiBold"/>
              </a:rPr>
              <a:t>Accelerate progress on the Comprehensive Campaign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03DDF15-A3F9-1DA8-827D-AD20C7C13CC2}"/>
              </a:ext>
            </a:extLst>
          </p:cNvPr>
          <p:cNvGrpSpPr/>
          <p:nvPr/>
        </p:nvGrpSpPr>
        <p:grpSpPr>
          <a:xfrm>
            <a:off x="8396585" y="317500"/>
            <a:ext cx="3297436" cy="361950"/>
            <a:chOff x="8396585" y="317500"/>
            <a:chExt cx="3297436" cy="361950"/>
          </a:xfrm>
        </p:grpSpPr>
        <p:sp>
          <p:nvSpPr>
            <p:cNvPr id="111" name="Rounded Rectangle 3">
              <a:extLst>
                <a:ext uri="{FF2B5EF4-FFF2-40B4-BE49-F238E27FC236}">
                  <a16:creationId xmlns:a16="http://schemas.microsoft.com/office/drawing/2014/main" id="{6176B55E-1ECF-0172-469F-316D18AC1405}"/>
                </a:ext>
              </a:extLst>
            </p:cNvPr>
            <p:cNvSpPr/>
            <p:nvPr/>
          </p:nvSpPr>
          <p:spPr>
            <a:xfrm>
              <a:off x="8396585" y="317500"/>
              <a:ext cx="3297436" cy="36195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272F444-DAA8-AFA9-4CD7-1DA18A60D77E}"/>
                </a:ext>
              </a:extLst>
            </p:cNvPr>
            <p:cNvSpPr txBox="1"/>
            <p:nvPr/>
          </p:nvSpPr>
          <p:spPr>
            <a:xfrm>
              <a:off x="8538964" y="406400"/>
              <a:ext cx="3043436" cy="2730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spc="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oppins Medium"/>
                </a:rPr>
                <a:t>NASM Quarterly Board Report · Q1 2026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0806" y="414482"/>
            <a:ext cx="1805781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spc="150" dirty="0">
                <a:solidFill>
                  <a:srgbClr val="FA12EF"/>
                </a:solidFill>
                <a:latin typeface="Poppins SemiBold"/>
              </a:rPr>
              <a:t>ORGANIZATION HEALTH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806" y="585932"/>
            <a:ext cx="5771753" cy="488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400" b="1" spc="-25" dirty="0">
                <a:latin typeface="Poppins"/>
              </a:rPr>
              <a:t>Organization Performance Indicators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7287" y="1237555"/>
            <a:ext cx="339527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6B7280"/>
                </a:solidFill>
                <a:latin typeface="Poppins SemiBold"/>
              </a:rPr>
              <a:t>2023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25316" y="1237555"/>
            <a:ext cx="347067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6B7280"/>
                </a:solidFill>
                <a:latin typeface="Poppins SemiBold"/>
              </a:rPr>
              <a:t>2024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21100" y="1050230"/>
            <a:ext cx="6350" cy="54610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816350" y="1367730"/>
            <a:ext cx="5962650" cy="12700"/>
          </a:xfrm>
          <a:prstGeom prst="rect">
            <a:avLst/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829050" y="1056580"/>
            <a:ext cx="529134" cy="336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500" b="1" spc="25">
                <a:solidFill>
                  <a:srgbClr val="172554"/>
                </a:solidFill>
                <a:latin typeface="Poppins"/>
              </a:rPr>
              <a:t>2025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45235" y="1437580"/>
            <a:ext cx="254992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Jan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49663" y="1437580"/>
            <a:ext cx="246261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Feb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42483" y="1437580"/>
            <a:ext cx="260747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Mar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52566" y="1437580"/>
            <a:ext cx="240705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Apr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31892" y="1437580"/>
            <a:ext cx="282079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May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7135" y="1437580"/>
            <a:ext cx="251817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Jun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67934" y="1437580"/>
            <a:ext cx="210245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Jul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38430" y="1437580"/>
            <a:ext cx="269379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Aug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45239" y="1437580"/>
            <a:ext cx="255885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Sep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53041" y="1437580"/>
            <a:ext cx="240407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Oct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43479" y="1437580"/>
            <a:ext cx="259755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Nov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44038" y="1437580"/>
            <a:ext cx="258762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Dec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517684" y="1304230"/>
            <a:ext cx="1191716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b="1" spc="25">
                <a:solidFill>
                  <a:srgbClr val="374151"/>
                </a:solidFill>
                <a:latin typeface="Poppins"/>
              </a:rPr>
              <a:t>CURRENT STANDING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01623" y="1462980"/>
            <a:ext cx="1107777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700" spc="15">
                <a:solidFill>
                  <a:srgbClr val="9CA3AF"/>
                </a:solidFill>
                <a:latin typeface="Poppins Medium"/>
              </a:rPr>
              <a:t>latest · change · status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08000" y="1685230"/>
            <a:ext cx="11176000" cy="704850"/>
          </a:xfrm>
          <a:prstGeom prst="roundRect">
            <a:avLst>
              <a:gd name="adj" fmla="val 10810"/>
            </a:avLst>
          </a:prstGeom>
          <a:solidFill>
            <a:srgbClr val="ED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08000" y="1685230"/>
            <a:ext cx="31750" cy="7048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79450" y="1824930"/>
            <a:ext cx="1540570" cy="2984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350" b="1" spc="-15">
                <a:solidFill>
                  <a:srgbClr val="172554"/>
                </a:solidFill>
                <a:latin typeface="Poppins"/>
              </a:rPr>
              <a:t>Financial Surplus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9450" y="2097980"/>
            <a:ext cx="750391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Goal: &gt; $120k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76451" y="1939230"/>
            <a:ext cx="444798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SemiBold"/>
              </a:rPr>
              <a:t>$102k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23134" y="1939230"/>
            <a:ext cx="414933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SemiBold"/>
              </a:rPr>
              <a:t>$115k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752850" y="1685230"/>
            <a:ext cx="6350" cy="70485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3848100" y="190430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3903762" y="1951930"/>
            <a:ext cx="398661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$14.1k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345484" y="190430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378027" y="1951930"/>
            <a:ext cx="444897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$27.0k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842867" y="190430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4881463" y="1951930"/>
            <a:ext cx="432991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$41.0k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340350" y="190430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361880" y="1951930"/>
            <a:ext cx="46692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$54.0k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5837734" y="190430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5860752" y="1951930"/>
            <a:ext cx="463947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$66.0k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335117" y="190430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369348" y="1951930"/>
            <a:ext cx="441722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$77.0k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832600" y="190430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6855321" y="1951930"/>
            <a:ext cx="464641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$88.0k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329984" y="190430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7354689" y="1951930"/>
            <a:ext cx="46057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$99.0k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827367" y="190430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7882731" y="1951930"/>
            <a:ext cx="399455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$108k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8324850" y="190430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8397478" y="1951930"/>
            <a:ext cx="364827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$116k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822234" y="190430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8884543" y="1951930"/>
            <a:ext cx="385366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$123k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9319617" y="190430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9380339" y="1951930"/>
            <a:ext cx="38864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$129k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488513" y="1774130"/>
            <a:ext cx="484287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700" spc="20">
                <a:solidFill>
                  <a:srgbClr val="9CA3AF"/>
                </a:solidFill>
                <a:latin typeface="Poppins SemiBold"/>
              </a:rPr>
              <a:t>as of Dec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972800" y="1640780"/>
            <a:ext cx="647700" cy="368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700" b="1" spc="-25">
                <a:solidFill>
                  <a:srgbClr val="172554"/>
                </a:solidFill>
                <a:latin typeface="Poppins"/>
              </a:rPr>
              <a:t>$129k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750748" y="1977330"/>
            <a:ext cx="126305" cy="1714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600">
                <a:solidFill>
                  <a:srgbClr val="16A34A"/>
                </a:solidFill>
                <a:latin typeface="Poppins SemiBold"/>
              </a:rPr>
              <a:t>▲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864354" y="1958280"/>
            <a:ext cx="380206" cy="196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750">
                <a:solidFill>
                  <a:srgbClr val="16A34A"/>
                </a:solidFill>
                <a:latin typeface="Poppins SemiBold"/>
              </a:rPr>
              <a:t>+$6.0k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1231860" y="1958280"/>
            <a:ext cx="363240" cy="196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750">
                <a:solidFill>
                  <a:srgbClr val="6B7280"/>
                </a:solidFill>
                <a:latin typeface="Poppins Medium"/>
              </a:rPr>
              <a:t>vs. Nov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0839450" y="2142430"/>
            <a:ext cx="730250" cy="247650"/>
          </a:xfrm>
          <a:prstGeom prst="roundRect">
            <a:avLst>
              <a:gd name="adj" fmla="val 50000"/>
            </a:avLst>
          </a:prstGeom>
          <a:solidFill>
            <a:srgbClr val="ED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11042650" y="2186880"/>
            <a:ext cx="501650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15803D"/>
                </a:solidFill>
                <a:latin typeface="Poppins SemiBold"/>
              </a:rPr>
              <a:t>Healthy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10915650" y="2231330"/>
            <a:ext cx="69850" cy="69850"/>
          </a:xfrm>
          <a:prstGeom prst="roundRect">
            <a:avLst>
              <a:gd name="adj" fmla="val 50000"/>
            </a:avLst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ounded Rectangle 65"/>
          <p:cNvSpPr/>
          <p:nvPr/>
        </p:nvSpPr>
        <p:spPr>
          <a:xfrm>
            <a:off x="508000" y="2440880"/>
            <a:ext cx="11176000" cy="704850"/>
          </a:xfrm>
          <a:prstGeom prst="roundRect">
            <a:avLst>
              <a:gd name="adj" fmla="val 1081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508000" y="2440880"/>
            <a:ext cx="31750" cy="704850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679450" y="2580580"/>
            <a:ext cx="1510010" cy="2984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350" b="1" spc="-15">
                <a:solidFill>
                  <a:srgbClr val="172554"/>
                </a:solidFill>
                <a:latin typeface="Poppins"/>
              </a:rPr>
              <a:t>Members Served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79450" y="2853630"/>
            <a:ext cx="674886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Goal: &gt; 5.5k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944118" y="2694880"/>
            <a:ext cx="309265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SemiBold"/>
              </a:rPr>
              <a:t>5.1k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3355082" y="2694880"/>
            <a:ext cx="351036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SemiBold"/>
              </a:rPr>
              <a:t>5.4k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752850" y="2440880"/>
            <a:ext cx="6350" cy="70485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ounded Rectangle 72"/>
          <p:cNvSpPr/>
          <p:nvPr/>
        </p:nvSpPr>
        <p:spPr>
          <a:xfrm>
            <a:off x="3848100" y="26599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FCF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3951784" y="2707580"/>
            <a:ext cx="302617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5.3k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4345484" y="26599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FCF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4449167" y="2707580"/>
            <a:ext cx="302617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5.3k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4842867" y="265995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FCF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4942880" y="2707580"/>
            <a:ext cx="310158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5.4k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5340350" y="26599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FCF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5440263" y="2707580"/>
            <a:ext cx="310158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5.4k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5837734" y="26599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FCF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5937647" y="2707580"/>
            <a:ext cx="310158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5.4k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6335117" y="265995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6436122" y="2707580"/>
            <a:ext cx="308074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5.5k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6832600" y="26599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TextBox 85"/>
          <p:cNvSpPr txBox="1"/>
          <p:nvPr/>
        </p:nvSpPr>
        <p:spPr>
          <a:xfrm>
            <a:off x="6933605" y="2707580"/>
            <a:ext cx="308074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5.5k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7329984" y="26599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7430988" y="2707580"/>
            <a:ext cx="308074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5.5k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7827367" y="265995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TextBox 89"/>
          <p:cNvSpPr txBox="1"/>
          <p:nvPr/>
        </p:nvSpPr>
        <p:spPr>
          <a:xfrm>
            <a:off x="7928670" y="2707580"/>
            <a:ext cx="307578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5.6k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8324850" y="26599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8425855" y="2707580"/>
            <a:ext cx="308074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5.5k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8822234" y="26599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FCF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8922147" y="2707580"/>
            <a:ext cx="310158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5.4k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9319617" y="265995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FCF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TextBox 95"/>
          <p:cNvSpPr txBox="1"/>
          <p:nvPr/>
        </p:nvSpPr>
        <p:spPr>
          <a:xfrm>
            <a:off x="9419630" y="2707580"/>
            <a:ext cx="310158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5.4k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0617299" y="2529780"/>
            <a:ext cx="484287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700" spc="20">
                <a:solidFill>
                  <a:srgbClr val="9CA3AF"/>
                </a:solidFill>
                <a:latin typeface="Poppins SemiBold"/>
              </a:rPr>
              <a:t>as of Dec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1101586" y="2396430"/>
            <a:ext cx="518914" cy="368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700" b="1" spc="-25">
                <a:solidFill>
                  <a:srgbClr val="172554"/>
                </a:solidFill>
                <a:latin typeface="Poppins"/>
              </a:rPr>
              <a:t>5.4k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1117560" y="2732980"/>
            <a:ext cx="127000" cy="1714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600">
                <a:solidFill>
                  <a:srgbClr val="6B7280"/>
                </a:solidFill>
                <a:latin typeface="Poppins SemiBold"/>
              </a:rPr>
              <a:t>▬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1231860" y="2713930"/>
            <a:ext cx="363240" cy="196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750">
                <a:solidFill>
                  <a:srgbClr val="6B7280"/>
                </a:solidFill>
                <a:latin typeface="Poppins Medium"/>
              </a:rPr>
              <a:t>vs. Nov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10902752" y="2898080"/>
            <a:ext cx="666948" cy="247650"/>
          </a:xfrm>
          <a:prstGeom prst="roundRect">
            <a:avLst>
              <a:gd name="adj" fmla="val 5000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TextBox 101"/>
          <p:cNvSpPr txBox="1"/>
          <p:nvPr/>
        </p:nvSpPr>
        <p:spPr>
          <a:xfrm>
            <a:off x="11105952" y="2942530"/>
            <a:ext cx="4383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A16207"/>
                </a:solidFill>
                <a:latin typeface="Poppins SemiBold"/>
              </a:rPr>
              <a:t>At Risk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10978952" y="2986980"/>
            <a:ext cx="69850" cy="69850"/>
          </a:xfrm>
          <a:prstGeom prst="roundRect">
            <a:avLst>
              <a:gd name="adj" fmla="val 50000"/>
            </a:avLst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ounded Rectangle 103"/>
          <p:cNvSpPr/>
          <p:nvPr/>
        </p:nvSpPr>
        <p:spPr>
          <a:xfrm>
            <a:off x="508000" y="3196530"/>
            <a:ext cx="11176000" cy="704850"/>
          </a:xfrm>
          <a:prstGeom prst="roundRect">
            <a:avLst>
              <a:gd name="adj" fmla="val 10810"/>
            </a:avLst>
          </a:prstGeom>
          <a:solidFill>
            <a:srgbClr val="ED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104"/>
          <p:cNvSpPr/>
          <p:nvPr/>
        </p:nvSpPr>
        <p:spPr>
          <a:xfrm>
            <a:off x="508000" y="3196530"/>
            <a:ext cx="31750" cy="7048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TextBox 105"/>
          <p:cNvSpPr txBox="1"/>
          <p:nvPr/>
        </p:nvSpPr>
        <p:spPr>
          <a:xfrm>
            <a:off x="679450" y="3336230"/>
            <a:ext cx="1638102" cy="2984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350" b="1" spc="-15">
                <a:solidFill>
                  <a:srgbClr val="172554"/>
                </a:solidFill>
                <a:latin typeface="Poppins"/>
              </a:rPr>
              <a:t>Member</a:t>
            </a:r>
            <a:r>
              <a:rPr sz="1350" b="1" spc="-15">
                <a:solidFill>
                  <a:srgbClr val="172554"/>
                </a:solidFill>
                <a:latin typeface="Poppins"/>
              </a:rPr>
              <a:t> </a:t>
            </a:r>
            <a:r>
              <a:rPr sz="1350" b="1" spc="-15" dirty="0">
                <a:solidFill>
                  <a:srgbClr val="172554"/>
                </a:solidFill>
                <a:latin typeface="Poppins"/>
              </a:rPr>
              <a:t>Satisfaction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679450" y="3609280"/>
            <a:ext cx="676077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Goal: &gt; 67.0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919214" y="3450530"/>
            <a:ext cx="359172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SemiBold"/>
              </a:rPr>
              <a:t>64.0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358852" y="3450530"/>
            <a:ext cx="343396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SemiBold"/>
              </a:rPr>
              <a:t>67.0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3752850" y="3196530"/>
            <a:ext cx="6350" cy="70485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TextBox 110"/>
          <p:cNvSpPr txBox="1"/>
          <p:nvPr/>
        </p:nvSpPr>
        <p:spPr>
          <a:xfrm>
            <a:off x="4035326" y="34632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532709" y="34632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4842867" y="341560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FCF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TextBox 113"/>
          <p:cNvSpPr txBox="1"/>
          <p:nvPr/>
        </p:nvSpPr>
        <p:spPr>
          <a:xfrm>
            <a:off x="4944963" y="3463230"/>
            <a:ext cx="305891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66.2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527576" y="34632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024959" y="34632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6335117" y="341560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TextBox 117"/>
          <p:cNvSpPr txBox="1"/>
          <p:nvPr/>
        </p:nvSpPr>
        <p:spPr>
          <a:xfrm>
            <a:off x="6449814" y="3463230"/>
            <a:ext cx="28069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68.1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7019826" y="34632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7517209" y="34632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21" name="Rounded Rectangle 120"/>
          <p:cNvSpPr/>
          <p:nvPr/>
        </p:nvSpPr>
        <p:spPr>
          <a:xfrm>
            <a:off x="7827367" y="341560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TextBox 121"/>
          <p:cNvSpPr txBox="1"/>
          <p:nvPr/>
        </p:nvSpPr>
        <p:spPr>
          <a:xfrm>
            <a:off x="7947422" y="3463230"/>
            <a:ext cx="269974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71.0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8512076" y="34632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9009459" y="34632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25" name="Rounded Rectangle 124"/>
          <p:cNvSpPr/>
          <p:nvPr/>
        </p:nvSpPr>
        <p:spPr>
          <a:xfrm>
            <a:off x="9319617" y="341560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TextBox 125"/>
          <p:cNvSpPr txBox="1"/>
          <p:nvPr/>
        </p:nvSpPr>
        <p:spPr>
          <a:xfrm>
            <a:off x="9426873" y="3463230"/>
            <a:ext cx="29557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70.2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0657582" y="3285430"/>
            <a:ext cx="484287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700" spc="20">
                <a:solidFill>
                  <a:srgbClr val="9CA3AF"/>
                </a:solidFill>
                <a:latin typeface="Poppins SemiBold"/>
              </a:rPr>
              <a:t>as of Dec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1141869" y="3152080"/>
            <a:ext cx="478631" cy="368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700" b="1" spc="-25">
                <a:solidFill>
                  <a:srgbClr val="172554"/>
                </a:solidFill>
                <a:latin typeface="Poppins"/>
              </a:rPr>
              <a:t>70.2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10882015" y="3488630"/>
            <a:ext cx="126305" cy="1714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600">
                <a:solidFill>
                  <a:srgbClr val="DC2626"/>
                </a:solidFill>
                <a:latin typeface="Poppins SemiBold"/>
              </a:rPr>
              <a:t>▼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10995620" y="3469580"/>
            <a:ext cx="252313" cy="196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750">
                <a:solidFill>
                  <a:srgbClr val="DC2626"/>
                </a:solidFill>
                <a:latin typeface="Poppins SemiBold"/>
              </a:rPr>
              <a:t>−0.8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1235234" y="3469580"/>
            <a:ext cx="359866" cy="196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750">
                <a:solidFill>
                  <a:srgbClr val="6B7280"/>
                </a:solidFill>
                <a:latin typeface="Poppins Medium"/>
              </a:rPr>
              <a:t>vs. Sep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10839450" y="3653730"/>
            <a:ext cx="730250" cy="247650"/>
          </a:xfrm>
          <a:prstGeom prst="roundRect">
            <a:avLst>
              <a:gd name="adj" fmla="val 50000"/>
            </a:avLst>
          </a:prstGeom>
          <a:solidFill>
            <a:srgbClr val="ED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3" name="TextBox 132"/>
          <p:cNvSpPr txBox="1"/>
          <p:nvPr/>
        </p:nvSpPr>
        <p:spPr>
          <a:xfrm>
            <a:off x="11042650" y="3698180"/>
            <a:ext cx="501650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15803D"/>
                </a:solidFill>
                <a:latin typeface="Poppins SemiBold"/>
              </a:rPr>
              <a:t>Healthy</a:t>
            </a:r>
          </a:p>
        </p:txBody>
      </p:sp>
      <p:sp>
        <p:nvSpPr>
          <p:cNvPr id="134" name="Rounded Rectangle 133"/>
          <p:cNvSpPr/>
          <p:nvPr/>
        </p:nvSpPr>
        <p:spPr>
          <a:xfrm>
            <a:off x="10915650" y="3742630"/>
            <a:ext cx="69850" cy="69850"/>
          </a:xfrm>
          <a:prstGeom prst="roundRect">
            <a:avLst>
              <a:gd name="adj" fmla="val 50000"/>
            </a:avLst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5" name="Rounded Rectangle 134"/>
          <p:cNvSpPr/>
          <p:nvPr/>
        </p:nvSpPr>
        <p:spPr>
          <a:xfrm>
            <a:off x="508000" y="3952180"/>
            <a:ext cx="11176000" cy="704850"/>
          </a:xfrm>
          <a:prstGeom prst="roundRect">
            <a:avLst>
              <a:gd name="adj" fmla="val 1081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6" name="Rectangle 135"/>
          <p:cNvSpPr/>
          <p:nvPr/>
        </p:nvSpPr>
        <p:spPr>
          <a:xfrm>
            <a:off x="508000" y="3952180"/>
            <a:ext cx="31750" cy="704850"/>
          </a:xfrm>
          <a:prstGeom prst="rect">
            <a:avLst/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7" name="TextBox 136"/>
          <p:cNvSpPr txBox="1"/>
          <p:nvPr/>
        </p:nvSpPr>
        <p:spPr>
          <a:xfrm>
            <a:off x="679450" y="4091880"/>
            <a:ext cx="1726307" cy="2984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350" b="1" spc="-15">
                <a:solidFill>
                  <a:srgbClr val="172554"/>
                </a:solidFill>
                <a:latin typeface="Poppins"/>
              </a:rPr>
              <a:t>Employee Turnover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679450" y="4364930"/>
            <a:ext cx="741164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Goal: &lt; 15.0%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946400" y="4206180"/>
            <a:ext cx="304701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SemiBold"/>
              </a:rPr>
              <a:t>19%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3377208" y="4206180"/>
            <a:ext cx="306685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SemiBold"/>
              </a:rPr>
              <a:t>16%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3752850" y="3952180"/>
            <a:ext cx="6350" cy="70485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Rounded Rectangle 141"/>
          <p:cNvSpPr/>
          <p:nvPr/>
        </p:nvSpPr>
        <p:spPr>
          <a:xfrm>
            <a:off x="3848100" y="41712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FD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3" name="TextBox 142"/>
          <p:cNvSpPr txBox="1"/>
          <p:nvPr/>
        </p:nvSpPr>
        <p:spPr>
          <a:xfrm>
            <a:off x="3967063" y="4218880"/>
            <a:ext cx="272157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18%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4345484" y="41712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FD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5" name="TextBox 144"/>
          <p:cNvSpPr txBox="1"/>
          <p:nvPr/>
        </p:nvSpPr>
        <p:spPr>
          <a:xfrm>
            <a:off x="4470202" y="4218880"/>
            <a:ext cx="260648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17%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4842867" y="417125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FD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7" name="TextBox 146"/>
          <p:cNvSpPr txBox="1"/>
          <p:nvPr/>
        </p:nvSpPr>
        <p:spPr>
          <a:xfrm>
            <a:off x="4962029" y="4218880"/>
            <a:ext cx="27176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16%</a:t>
            </a:r>
          </a:p>
        </p:txBody>
      </p:sp>
      <p:sp>
        <p:nvSpPr>
          <p:cNvPr id="148" name="Rounded Rectangle 147"/>
          <p:cNvSpPr/>
          <p:nvPr/>
        </p:nvSpPr>
        <p:spPr>
          <a:xfrm>
            <a:off x="5340350" y="41712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FD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9" name="TextBox 148"/>
          <p:cNvSpPr txBox="1"/>
          <p:nvPr/>
        </p:nvSpPr>
        <p:spPr>
          <a:xfrm>
            <a:off x="5459512" y="4218880"/>
            <a:ext cx="27176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16%</a:t>
            </a:r>
          </a:p>
        </p:txBody>
      </p:sp>
      <p:sp>
        <p:nvSpPr>
          <p:cNvPr id="150" name="Rounded Rectangle 149"/>
          <p:cNvSpPr/>
          <p:nvPr/>
        </p:nvSpPr>
        <p:spPr>
          <a:xfrm>
            <a:off x="5837734" y="41712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1" name="TextBox 150"/>
          <p:cNvSpPr txBox="1"/>
          <p:nvPr/>
        </p:nvSpPr>
        <p:spPr>
          <a:xfrm>
            <a:off x="5956598" y="4218880"/>
            <a:ext cx="272256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15%</a:t>
            </a:r>
          </a:p>
        </p:txBody>
      </p:sp>
      <p:sp>
        <p:nvSpPr>
          <p:cNvPr id="152" name="Rounded Rectangle 151"/>
          <p:cNvSpPr/>
          <p:nvPr/>
        </p:nvSpPr>
        <p:spPr>
          <a:xfrm>
            <a:off x="6335117" y="417125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3" name="TextBox 152"/>
          <p:cNvSpPr txBox="1"/>
          <p:nvPr/>
        </p:nvSpPr>
        <p:spPr>
          <a:xfrm>
            <a:off x="6454080" y="4218880"/>
            <a:ext cx="272256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15%</a:t>
            </a:r>
          </a:p>
        </p:txBody>
      </p:sp>
      <p:sp>
        <p:nvSpPr>
          <p:cNvPr id="154" name="Rounded Rectangle 153"/>
          <p:cNvSpPr/>
          <p:nvPr/>
        </p:nvSpPr>
        <p:spPr>
          <a:xfrm>
            <a:off x="6832600" y="41712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5" name="TextBox 154"/>
          <p:cNvSpPr txBox="1"/>
          <p:nvPr/>
        </p:nvSpPr>
        <p:spPr>
          <a:xfrm>
            <a:off x="6950472" y="4218880"/>
            <a:ext cx="27434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14%</a:t>
            </a:r>
          </a:p>
        </p:txBody>
      </p:sp>
      <p:sp>
        <p:nvSpPr>
          <p:cNvPr id="156" name="Rounded Rectangle 155"/>
          <p:cNvSpPr/>
          <p:nvPr/>
        </p:nvSpPr>
        <p:spPr>
          <a:xfrm>
            <a:off x="7329984" y="41712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7" name="TextBox 156"/>
          <p:cNvSpPr txBox="1"/>
          <p:nvPr/>
        </p:nvSpPr>
        <p:spPr>
          <a:xfrm>
            <a:off x="7447855" y="4218880"/>
            <a:ext cx="27434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14%</a:t>
            </a:r>
          </a:p>
        </p:txBody>
      </p:sp>
      <p:sp>
        <p:nvSpPr>
          <p:cNvPr id="158" name="Rounded Rectangle 157"/>
          <p:cNvSpPr/>
          <p:nvPr/>
        </p:nvSpPr>
        <p:spPr>
          <a:xfrm>
            <a:off x="7827367" y="417125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9" name="TextBox 158"/>
          <p:cNvSpPr txBox="1"/>
          <p:nvPr/>
        </p:nvSpPr>
        <p:spPr>
          <a:xfrm>
            <a:off x="7946330" y="4218880"/>
            <a:ext cx="272256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15%</a:t>
            </a:r>
          </a:p>
        </p:txBody>
      </p:sp>
      <p:sp>
        <p:nvSpPr>
          <p:cNvPr id="160" name="Rounded Rectangle 159"/>
          <p:cNvSpPr/>
          <p:nvPr/>
        </p:nvSpPr>
        <p:spPr>
          <a:xfrm>
            <a:off x="8324850" y="41712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1" name="TextBox 160"/>
          <p:cNvSpPr txBox="1"/>
          <p:nvPr/>
        </p:nvSpPr>
        <p:spPr>
          <a:xfrm>
            <a:off x="8443714" y="4218880"/>
            <a:ext cx="272256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15%</a:t>
            </a:r>
          </a:p>
        </p:txBody>
      </p:sp>
      <p:sp>
        <p:nvSpPr>
          <p:cNvPr id="162" name="Rounded Rectangle 161"/>
          <p:cNvSpPr/>
          <p:nvPr/>
        </p:nvSpPr>
        <p:spPr>
          <a:xfrm>
            <a:off x="8822234" y="41712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FD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" name="TextBox 162"/>
          <p:cNvSpPr txBox="1"/>
          <p:nvPr/>
        </p:nvSpPr>
        <p:spPr>
          <a:xfrm>
            <a:off x="8941395" y="4218880"/>
            <a:ext cx="27176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16%</a:t>
            </a:r>
          </a:p>
        </p:txBody>
      </p:sp>
      <p:sp>
        <p:nvSpPr>
          <p:cNvPr id="164" name="Rounded Rectangle 163"/>
          <p:cNvSpPr/>
          <p:nvPr/>
        </p:nvSpPr>
        <p:spPr>
          <a:xfrm>
            <a:off x="9319617" y="417125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FD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5" name="TextBox 164"/>
          <p:cNvSpPr txBox="1"/>
          <p:nvPr/>
        </p:nvSpPr>
        <p:spPr>
          <a:xfrm>
            <a:off x="9438779" y="4218880"/>
            <a:ext cx="27176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16%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10688340" y="4041080"/>
            <a:ext cx="484287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700" spc="20">
                <a:solidFill>
                  <a:srgbClr val="9CA3AF"/>
                </a:solidFill>
                <a:latin typeface="Poppins SemiBold"/>
              </a:rPr>
              <a:t>as of Dec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11172627" y="3907730"/>
            <a:ext cx="447873" cy="368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700" b="1" spc="-25">
                <a:solidFill>
                  <a:srgbClr val="172554"/>
                </a:solidFill>
                <a:latin typeface="Poppins"/>
              </a:rPr>
              <a:t>16%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11117560" y="4244280"/>
            <a:ext cx="127000" cy="1714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600">
                <a:solidFill>
                  <a:srgbClr val="6B7280"/>
                </a:solidFill>
                <a:latin typeface="Poppins SemiBold"/>
              </a:rPr>
              <a:t>▬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11231860" y="4225230"/>
            <a:ext cx="363240" cy="196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750">
                <a:solidFill>
                  <a:srgbClr val="6B7280"/>
                </a:solidFill>
                <a:latin typeface="Poppins Medium"/>
              </a:rPr>
              <a:t>vs. Nov</a:t>
            </a:r>
          </a:p>
        </p:txBody>
      </p:sp>
      <p:sp>
        <p:nvSpPr>
          <p:cNvPr id="170" name="Rounded Rectangle 169"/>
          <p:cNvSpPr/>
          <p:nvPr/>
        </p:nvSpPr>
        <p:spPr>
          <a:xfrm>
            <a:off x="10356949" y="4409380"/>
            <a:ext cx="1212751" cy="247650"/>
          </a:xfrm>
          <a:prstGeom prst="roundRect">
            <a:avLst>
              <a:gd name="adj" fmla="val 50000"/>
            </a:avLst>
          </a:prstGeom>
          <a:solidFill>
            <a:srgbClr val="FE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1" name="TextBox 170"/>
          <p:cNvSpPr txBox="1"/>
          <p:nvPr/>
        </p:nvSpPr>
        <p:spPr>
          <a:xfrm>
            <a:off x="10560149" y="4453830"/>
            <a:ext cx="984151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B91C1C"/>
                </a:solidFill>
                <a:latin typeface="Poppins SemiBold"/>
              </a:rPr>
              <a:t>Needs Attention</a:t>
            </a:r>
          </a:p>
        </p:txBody>
      </p:sp>
      <p:sp>
        <p:nvSpPr>
          <p:cNvPr id="172" name="Rounded Rectangle 171"/>
          <p:cNvSpPr/>
          <p:nvPr/>
        </p:nvSpPr>
        <p:spPr>
          <a:xfrm>
            <a:off x="10433149" y="4498280"/>
            <a:ext cx="69850" cy="69850"/>
          </a:xfrm>
          <a:prstGeom prst="roundRect">
            <a:avLst>
              <a:gd name="adj" fmla="val 50000"/>
            </a:avLst>
          </a:prstGeom>
          <a:solidFill>
            <a:srgbClr val="EF44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3" name="Rounded Rectangle 172"/>
          <p:cNvSpPr/>
          <p:nvPr/>
        </p:nvSpPr>
        <p:spPr>
          <a:xfrm>
            <a:off x="508000" y="4707830"/>
            <a:ext cx="11176000" cy="704850"/>
          </a:xfrm>
          <a:prstGeom prst="roundRect">
            <a:avLst>
              <a:gd name="adj" fmla="val 10810"/>
            </a:avLst>
          </a:prstGeom>
          <a:solidFill>
            <a:srgbClr val="ED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4" name="Rectangle 173"/>
          <p:cNvSpPr/>
          <p:nvPr/>
        </p:nvSpPr>
        <p:spPr>
          <a:xfrm>
            <a:off x="508000" y="4707830"/>
            <a:ext cx="31750" cy="704850"/>
          </a:xfrm>
          <a:prstGeom prst="rect">
            <a:avLst/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5" name="TextBox 174"/>
          <p:cNvSpPr txBox="1"/>
          <p:nvPr/>
        </p:nvSpPr>
        <p:spPr>
          <a:xfrm>
            <a:off x="679450" y="4847530"/>
            <a:ext cx="1861046" cy="2984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350" b="1" spc="-15">
                <a:solidFill>
                  <a:srgbClr val="172554"/>
                </a:solidFill>
                <a:latin typeface="Poppins"/>
              </a:rPr>
              <a:t>New Member Growth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679450" y="5120580"/>
            <a:ext cx="700881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Goal: &gt; 8.0%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2907407" y="4961830"/>
            <a:ext cx="382786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SemiBold"/>
              </a:rPr>
              <a:t>4.9%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3339405" y="4961830"/>
            <a:ext cx="382389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SemiBold"/>
              </a:rPr>
              <a:t>6.5%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3752850" y="4707830"/>
            <a:ext cx="6350" cy="70485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0" name="TextBox 179"/>
          <p:cNvSpPr txBox="1"/>
          <p:nvPr/>
        </p:nvSpPr>
        <p:spPr>
          <a:xfrm>
            <a:off x="4035326" y="49745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4532709" y="49745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82" name="Rounded Rectangle 181"/>
          <p:cNvSpPr/>
          <p:nvPr/>
        </p:nvSpPr>
        <p:spPr>
          <a:xfrm>
            <a:off x="4842867" y="492690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FD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3" name="TextBox 182"/>
          <p:cNvSpPr txBox="1"/>
          <p:nvPr/>
        </p:nvSpPr>
        <p:spPr>
          <a:xfrm>
            <a:off x="4933553" y="4974530"/>
            <a:ext cx="328712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6.2%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5527576" y="49745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6024959" y="49745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86" name="Rounded Rectangle 185"/>
          <p:cNvSpPr/>
          <p:nvPr/>
        </p:nvSpPr>
        <p:spPr>
          <a:xfrm>
            <a:off x="6335117" y="492690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FD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7" name="TextBox 186"/>
          <p:cNvSpPr txBox="1"/>
          <p:nvPr/>
        </p:nvSpPr>
        <p:spPr>
          <a:xfrm>
            <a:off x="6444159" y="4974530"/>
            <a:ext cx="292001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7.1%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7019826" y="49745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7517209" y="49745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90" name="Rounded Rectangle 189"/>
          <p:cNvSpPr/>
          <p:nvPr/>
        </p:nvSpPr>
        <p:spPr>
          <a:xfrm>
            <a:off x="7827367" y="492690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FCF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1" name="TextBox 190"/>
          <p:cNvSpPr txBox="1"/>
          <p:nvPr/>
        </p:nvSpPr>
        <p:spPr>
          <a:xfrm>
            <a:off x="7919442" y="4974530"/>
            <a:ext cx="325934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7.8%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8512076" y="49745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9009459" y="497453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194" name="Rounded Rectangle 193"/>
          <p:cNvSpPr/>
          <p:nvPr/>
        </p:nvSpPr>
        <p:spPr>
          <a:xfrm>
            <a:off x="9319617" y="492690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E9F9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5" name="TextBox 194"/>
          <p:cNvSpPr txBox="1"/>
          <p:nvPr/>
        </p:nvSpPr>
        <p:spPr>
          <a:xfrm>
            <a:off x="9404945" y="4974530"/>
            <a:ext cx="339527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8.4%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10563324" y="4796730"/>
            <a:ext cx="484287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700" spc="20">
                <a:solidFill>
                  <a:srgbClr val="9CA3AF"/>
                </a:solidFill>
                <a:latin typeface="Poppins SemiBold"/>
              </a:rPr>
              <a:t>as of Dec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11047611" y="4663380"/>
            <a:ext cx="572889" cy="368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700" b="1" spc="-25">
                <a:solidFill>
                  <a:srgbClr val="172554"/>
                </a:solidFill>
                <a:latin typeface="Poppins"/>
              </a:rPr>
              <a:t>8.4%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10770493" y="4999930"/>
            <a:ext cx="126305" cy="1714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600">
                <a:solidFill>
                  <a:srgbClr val="16A34A"/>
                </a:solidFill>
                <a:latin typeface="Poppins SemiBold"/>
              </a:rPr>
              <a:t>▲</a:t>
            </a:r>
          </a:p>
        </p:txBody>
      </p:sp>
      <p:sp>
        <p:nvSpPr>
          <p:cNvPr id="199" name="TextBox 198"/>
          <p:cNvSpPr txBox="1"/>
          <p:nvPr/>
        </p:nvSpPr>
        <p:spPr>
          <a:xfrm>
            <a:off x="10884098" y="4980880"/>
            <a:ext cx="363835" cy="196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750">
                <a:solidFill>
                  <a:srgbClr val="16A34A"/>
                </a:solidFill>
                <a:latin typeface="Poppins SemiBold"/>
              </a:rPr>
              <a:t>+0.6pt</a:t>
            </a:r>
          </a:p>
        </p:txBody>
      </p:sp>
      <p:sp>
        <p:nvSpPr>
          <p:cNvPr id="200" name="TextBox 199"/>
          <p:cNvSpPr txBox="1"/>
          <p:nvPr/>
        </p:nvSpPr>
        <p:spPr>
          <a:xfrm>
            <a:off x="11235234" y="4980880"/>
            <a:ext cx="359866" cy="196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750">
                <a:solidFill>
                  <a:srgbClr val="6B7280"/>
                </a:solidFill>
                <a:latin typeface="Poppins Medium"/>
              </a:rPr>
              <a:t>vs. Sep</a:t>
            </a:r>
          </a:p>
        </p:txBody>
      </p:sp>
      <p:sp>
        <p:nvSpPr>
          <p:cNvPr id="201" name="Rounded Rectangle 200"/>
          <p:cNvSpPr/>
          <p:nvPr/>
        </p:nvSpPr>
        <p:spPr>
          <a:xfrm>
            <a:off x="10839450" y="5165030"/>
            <a:ext cx="730250" cy="247650"/>
          </a:xfrm>
          <a:prstGeom prst="roundRect">
            <a:avLst>
              <a:gd name="adj" fmla="val 50000"/>
            </a:avLst>
          </a:prstGeom>
          <a:solidFill>
            <a:srgbClr val="ED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2" name="TextBox 201"/>
          <p:cNvSpPr txBox="1"/>
          <p:nvPr/>
        </p:nvSpPr>
        <p:spPr>
          <a:xfrm>
            <a:off x="11042650" y="5209480"/>
            <a:ext cx="501650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15803D"/>
                </a:solidFill>
                <a:latin typeface="Poppins SemiBold"/>
              </a:rPr>
              <a:t>Healthy</a:t>
            </a:r>
          </a:p>
        </p:txBody>
      </p:sp>
      <p:sp>
        <p:nvSpPr>
          <p:cNvPr id="203" name="Rounded Rectangle 202"/>
          <p:cNvSpPr/>
          <p:nvPr/>
        </p:nvSpPr>
        <p:spPr>
          <a:xfrm>
            <a:off x="10915650" y="5253930"/>
            <a:ext cx="69850" cy="69850"/>
          </a:xfrm>
          <a:prstGeom prst="roundRect">
            <a:avLst>
              <a:gd name="adj" fmla="val 50000"/>
            </a:avLst>
          </a:prstGeom>
          <a:solidFill>
            <a:srgbClr val="22C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4" name="Rounded Rectangle 203"/>
          <p:cNvSpPr/>
          <p:nvPr/>
        </p:nvSpPr>
        <p:spPr>
          <a:xfrm>
            <a:off x="508000" y="5463480"/>
            <a:ext cx="11176000" cy="704850"/>
          </a:xfrm>
          <a:prstGeom prst="roundRect">
            <a:avLst>
              <a:gd name="adj" fmla="val 1081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5" name="Rectangle 204"/>
          <p:cNvSpPr/>
          <p:nvPr/>
        </p:nvSpPr>
        <p:spPr>
          <a:xfrm>
            <a:off x="508000" y="5463480"/>
            <a:ext cx="31750" cy="704850"/>
          </a:xfrm>
          <a:prstGeom prst="rect">
            <a:avLst/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6" name="TextBox 205"/>
          <p:cNvSpPr txBox="1"/>
          <p:nvPr/>
        </p:nvSpPr>
        <p:spPr>
          <a:xfrm>
            <a:off x="679450" y="5603180"/>
            <a:ext cx="1658541" cy="2984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350" b="1" spc="-15">
                <a:solidFill>
                  <a:srgbClr val="172554"/>
                </a:solidFill>
                <a:latin typeface="Poppins"/>
              </a:rPr>
              <a:t>Operating Reserve</a:t>
            </a:r>
          </a:p>
        </p:txBody>
      </p:sp>
      <p:sp>
        <p:nvSpPr>
          <p:cNvPr id="207" name="TextBox 206"/>
          <p:cNvSpPr txBox="1"/>
          <p:nvPr/>
        </p:nvSpPr>
        <p:spPr>
          <a:xfrm>
            <a:off x="679450" y="5876230"/>
            <a:ext cx="824706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Medium"/>
              </a:rPr>
              <a:t>Goal: &gt; 6.0 mo</a:t>
            </a:r>
          </a:p>
        </p:txBody>
      </p:sp>
      <p:sp>
        <p:nvSpPr>
          <p:cNvPr id="208" name="TextBox 207"/>
          <p:cNvSpPr txBox="1"/>
          <p:nvPr/>
        </p:nvSpPr>
        <p:spPr>
          <a:xfrm>
            <a:off x="3024287" y="5717480"/>
            <a:ext cx="148927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3456087" y="5717480"/>
            <a:ext cx="148927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210" name="Rectangle 209"/>
          <p:cNvSpPr/>
          <p:nvPr/>
        </p:nvSpPr>
        <p:spPr>
          <a:xfrm>
            <a:off x="3752850" y="5463480"/>
            <a:ext cx="6350" cy="70485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1" name="TextBox 210"/>
          <p:cNvSpPr txBox="1"/>
          <p:nvPr/>
        </p:nvSpPr>
        <p:spPr>
          <a:xfrm>
            <a:off x="4035326" y="573018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4532709" y="573018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213" name="TextBox 212"/>
          <p:cNvSpPr txBox="1"/>
          <p:nvPr/>
        </p:nvSpPr>
        <p:spPr>
          <a:xfrm>
            <a:off x="5030192" y="573018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214" name="Rounded Rectangle 213"/>
          <p:cNvSpPr/>
          <p:nvPr/>
        </p:nvSpPr>
        <p:spPr>
          <a:xfrm>
            <a:off x="5340350" y="56825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FD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5" name="TextBox 214"/>
          <p:cNvSpPr txBox="1"/>
          <p:nvPr/>
        </p:nvSpPr>
        <p:spPr>
          <a:xfrm>
            <a:off x="5479752" y="5730180"/>
            <a:ext cx="23118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4.2</a:t>
            </a:r>
          </a:p>
        </p:txBody>
      </p:sp>
      <p:sp>
        <p:nvSpPr>
          <p:cNvPr id="216" name="TextBox 215"/>
          <p:cNvSpPr txBox="1"/>
          <p:nvPr/>
        </p:nvSpPr>
        <p:spPr>
          <a:xfrm>
            <a:off x="6024959" y="573018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6522442" y="573018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218" name="Rounded Rectangle 217"/>
          <p:cNvSpPr/>
          <p:nvPr/>
        </p:nvSpPr>
        <p:spPr>
          <a:xfrm>
            <a:off x="6832600" y="56825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FD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9" name="TextBox 218"/>
          <p:cNvSpPr txBox="1"/>
          <p:nvPr/>
        </p:nvSpPr>
        <p:spPr>
          <a:xfrm>
            <a:off x="6968827" y="5730180"/>
            <a:ext cx="23753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4.9</a:t>
            </a:r>
          </a:p>
        </p:txBody>
      </p:sp>
      <p:sp>
        <p:nvSpPr>
          <p:cNvPr id="220" name="TextBox 219"/>
          <p:cNvSpPr txBox="1"/>
          <p:nvPr/>
        </p:nvSpPr>
        <p:spPr>
          <a:xfrm>
            <a:off x="7517209" y="573018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221" name="TextBox 220"/>
          <p:cNvSpPr txBox="1"/>
          <p:nvPr/>
        </p:nvSpPr>
        <p:spPr>
          <a:xfrm>
            <a:off x="8014692" y="573018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222" name="Rounded Rectangle 221"/>
          <p:cNvSpPr/>
          <p:nvPr/>
        </p:nvSpPr>
        <p:spPr>
          <a:xfrm>
            <a:off x="8324850" y="5682555"/>
            <a:ext cx="459284" cy="266700"/>
          </a:xfrm>
          <a:prstGeom prst="roundRect">
            <a:avLst>
              <a:gd name="adj" fmla="val 19047"/>
            </a:avLst>
          </a:prstGeom>
          <a:solidFill>
            <a:srgbClr val="FD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3" name="TextBox 222"/>
          <p:cNvSpPr txBox="1"/>
          <p:nvPr/>
        </p:nvSpPr>
        <p:spPr>
          <a:xfrm>
            <a:off x="8459986" y="5730180"/>
            <a:ext cx="239712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5.4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9009459" y="5730180"/>
            <a:ext cx="1355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A3AF"/>
                </a:solidFill>
                <a:latin typeface="Poppins SemiBold"/>
              </a:rPr>
              <a:t>–</a:t>
            </a:r>
          </a:p>
        </p:txBody>
      </p:sp>
      <p:sp>
        <p:nvSpPr>
          <p:cNvPr id="225" name="Rounded Rectangle 224"/>
          <p:cNvSpPr/>
          <p:nvPr/>
        </p:nvSpPr>
        <p:spPr>
          <a:xfrm>
            <a:off x="9319617" y="5682555"/>
            <a:ext cx="459383" cy="266700"/>
          </a:xfrm>
          <a:prstGeom prst="roundRect">
            <a:avLst>
              <a:gd name="adj" fmla="val 19047"/>
            </a:avLst>
          </a:prstGeom>
          <a:solidFill>
            <a:srgbClr val="FCF3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6" name="TextBox 225"/>
          <p:cNvSpPr txBox="1"/>
          <p:nvPr/>
        </p:nvSpPr>
        <p:spPr>
          <a:xfrm>
            <a:off x="9455944" y="5730180"/>
            <a:ext cx="23753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72554"/>
                </a:solidFill>
                <a:latin typeface="Poppins SemiBold"/>
              </a:rPr>
              <a:t>5.8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10753725" y="5552380"/>
            <a:ext cx="484287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700" spc="20">
                <a:solidFill>
                  <a:srgbClr val="9CA3AF"/>
                </a:solidFill>
                <a:latin typeface="Poppins SemiBold"/>
              </a:rPr>
              <a:t>as of Dec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11238012" y="5419030"/>
            <a:ext cx="382488" cy="368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700" b="1" spc="-25">
                <a:solidFill>
                  <a:srgbClr val="172554"/>
                </a:solidFill>
                <a:latin typeface="Poppins"/>
              </a:rPr>
              <a:t>5.8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10700445" y="5755580"/>
            <a:ext cx="126305" cy="1714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600">
                <a:solidFill>
                  <a:srgbClr val="16A34A"/>
                </a:solidFill>
                <a:latin typeface="Poppins SemiBold"/>
              </a:rPr>
              <a:t>▲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10814050" y="5736530"/>
            <a:ext cx="447576" cy="196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750">
                <a:solidFill>
                  <a:srgbClr val="16A34A"/>
                </a:solidFill>
                <a:latin typeface="Poppins SemiBold"/>
              </a:rPr>
              <a:t>+0.4 mo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11248926" y="5736530"/>
            <a:ext cx="346174" cy="1968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750">
                <a:solidFill>
                  <a:srgbClr val="6B7280"/>
                </a:solidFill>
                <a:latin typeface="Poppins Medium"/>
              </a:rPr>
              <a:t>vs. Oct</a:t>
            </a:r>
          </a:p>
        </p:txBody>
      </p:sp>
      <p:sp>
        <p:nvSpPr>
          <p:cNvPr id="232" name="Rounded Rectangle 231"/>
          <p:cNvSpPr/>
          <p:nvPr/>
        </p:nvSpPr>
        <p:spPr>
          <a:xfrm>
            <a:off x="10902752" y="5920680"/>
            <a:ext cx="666948" cy="247650"/>
          </a:xfrm>
          <a:prstGeom prst="roundRect">
            <a:avLst>
              <a:gd name="adj" fmla="val 50000"/>
            </a:avLst>
          </a:prstGeom>
          <a:solidFill>
            <a:srgbClr val="FFFB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3" name="TextBox 232"/>
          <p:cNvSpPr txBox="1"/>
          <p:nvPr/>
        </p:nvSpPr>
        <p:spPr>
          <a:xfrm>
            <a:off x="11105952" y="5965130"/>
            <a:ext cx="4383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A16207"/>
                </a:solidFill>
                <a:latin typeface="Poppins SemiBold"/>
              </a:rPr>
              <a:t>At Risk</a:t>
            </a:r>
          </a:p>
        </p:txBody>
      </p:sp>
      <p:sp>
        <p:nvSpPr>
          <p:cNvPr id="234" name="Rounded Rectangle 233"/>
          <p:cNvSpPr/>
          <p:nvPr/>
        </p:nvSpPr>
        <p:spPr>
          <a:xfrm>
            <a:off x="10978952" y="6009580"/>
            <a:ext cx="69850" cy="69850"/>
          </a:xfrm>
          <a:prstGeom prst="roundRect">
            <a:avLst>
              <a:gd name="adj" fmla="val 50000"/>
            </a:avLst>
          </a:prstGeom>
          <a:solidFill>
            <a:srgbClr val="EAB3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236" name="Group 235">
            <a:extLst>
              <a:ext uri="{FF2B5EF4-FFF2-40B4-BE49-F238E27FC236}">
                <a16:creationId xmlns:a16="http://schemas.microsoft.com/office/drawing/2014/main" id="{274359B0-6FFE-2459-9166-970B4358A3C3}"/>
              </a:ext>
            </a:extLst>
          </p:cNvPr>
          <p:cNvGrpSpPr/>
          <p:nvPr/>
        </p:nvGrpSpPr>
        <p:grpSpPr>
          <a:xfrm>
            <a:off x="8396585" y="317500"/>
            <a:ext cx="3297436" cy="361950"/>
            <a:chOff x="8396585" y="317500"/>
            <a:chExt cx="3297436" cy="361950"/>
          </a:xfrm>
        </p:grpSpPr>
        <p:sp>
          <p:nvSpPr>
            <p:cNvPr id="237" name="Rounded Rectangle 3">
              <a:extLst>
                <a:ext uri="{FF2B5EF4-FFF2-40B4-BE49-F238E27FC236}">
                  <a16:creationId xmlns:a16="http://schemas.microsoft.com/office/drawing/2014/main" id="{BE135EBC-F670-DBCA-D1E0-EBD6ABB65FFA}"/>
                </a:ext>
              </a:extLst>
            </p:cNvPr>
            <p:cNvSpPr/>
            <p:nvPr/>
          </p:nvSpPr>
          <p:spPr>
            <a:xfrm>
              <a:off x="8396585" y="317500"/>
              <a:ext cx="3297436" cy="36195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FAD884D6-8D66-8D49-4796-5203F769DE18}"/>
                </a:ext>
              </a:extLst>
            </p:cNvPr>
            <p:cNvSpPr txBox="1"/>
            <p:nvPr/>
          </p:nvSpPr>
          <p:spPr>
            <a:xfrm>
              <a:off x="8538964" y="406400"/>
              <a:ext cx="3043436" cy="2730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spc="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oppins Medium"/>
                </a:rPr>
                <a:t>NASM Quarterly Board Report · Q1 2026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97979" y="405245"/>
            <a:ext cx="2150566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spc="150" dirty="0">
                <a:solidFill>
                  <a:srgbClr val="FA12EF"/>
                </a:solidFill>
                <a:latin typeface="Poppins SemiBold"/>
              </a:rPr>
              <a:t>STRATEGIC ALIGNMENT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7979" y="684645"/>
            <a:ext cx="4738886" cy="450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200" b="1" spc="-25">
                <a:solidFill>
                  <a:srgbClr val="172554"/>
                </a:solidFill>
                <a:latin typeface="Poppins"/>
              </a:rPr>
              <a:t>How Pillars Connect to Objectives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8304" y="1637903"/>
            <a:ext cx="1378148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50" dirty="0">
                <a:solidFill>
                  <a:srgbClr val="6B7280"/>
                </a:solidFill>
                <a:latin typeface="Poppins"/>
              </a:rPr>
              <a:t>2026 OBJECTIVE</a:t>
            </a:r>
            <a:r>
              <a:rPr lang="en-US" sz="1200" b="1" spc="50" dirty="0">
                <a:solidFill>
                  <a:srgbClr val="6B7280"/>
                </a:solidFill>
                <a:latin typeface="Poppins"/>
              </a:rPr>
              <a:t>S</a:t>
            </a:r>
            <a:endParaRPr sz="1200" b="1" spc="50" dirty="0">
              <a:solidFill>
                <a:srgbClr val="6B7280"/>
              </a:solidFill>
              <a:latin typeface="Poppi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36110" y="1033030"/>
            <a:ext cx="1627188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200" b="1" spc="50">
                <a:solidFill>
                  <a:srgbClr val="6B7280"/>
                </a:solidFill>
                <a:latin typeface="Poppins"/>
              </a:rPr>
              <a:t>STRATEGIC PILLARS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923929" y="1325130"/>
            <a:ext cx="285750" cy="241300"/>
          </a:xfrm>
          <a:prstGeom prst="roundRect">
            <a:avLst>
              <a:gd name="adj" fmla="val 21052"/>
            </a:avLst>
          </a:prstGeom>
          <a:solidFill>
            <a:srgbClr val="1E5F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000129" y="1356880"/>
            <a:ext cx="184150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>
                <a:solidFill>
                  <a:srgbClr val="FFFFFF"/>
                </a:solidFill>
                <a:latin typeface="Poppins"/>
              </a:rPr>
              <a:t>P1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2851" y="1585480"/>
            <a:ext cx="1078706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800">
                <a:solidFill>
                  <a:srgbClr val="374151"/>
                </a:solidFill>
                <a:latin typeface="Poppins SemiBold"/>
              </a:rPr>
              <a:t>Thought Leadership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16527" y="1325130"/>
            <a:ext cx="310555" cy="241300"/>
          </a:xfrm>
          <a:prstGeom prst="roundRect">
            <a:avLst>
              <a:gd name="adj" fmla="val 21052"/>
            </a:avLst>
          </a:prstGeom>
          <a:solidFill>
            <a:srgbClr val="0F72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92727" y="1356880"/>
            <a:ext cx="208955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>
                <a:solidFill>
                  <a:srgbClr val="FFFFFF"/>
                </a:solidFill>
                <a:latin typeface="Poppins"/>
              </a:rPr>
              <a:t>P2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96608" y="1585480"/>
            <a:ext cx="1601093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800">
                <a:solidFill>
                  <a:srgbClr val="374151"/>
                </a:solidFill>
                <a:latin typeface="Poppins SemiBold"/>
              </a:rPr>
              <a:t>Member Value &amp; Engagement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719344" y="1325130"/>
            <a:ext cx="314920" cy="241300"/>
          </a:xfrm>
          <a:prstGeom prst="roundRect">
            <a:avLst>
              <a:gd name="adj" fmla="val 21052"/>
            </a:avLst>
          </a:prstGeom>
          <a:solidFill>
            <a:srgbClr val="A04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795544" y="1356880"/>
            <a:ext cx="213320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>
                <a:solidFill>
                  <a:srgbClr val="FFFFFF"/>
                </a:solidFill>
                <a:latin typeface="Poppins"/>
              </a:rPr>
              <a:t>P3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66497" y="1585480"/>
            <a:ext cx="1471414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800">
                <a:solidFill>
                  <a:srgbClr val="374151"/>
                </a:solidFill>
                <a:latin typeface="Poppins SemiBold"/>
              </a:rPr>
              <a:t>Cross-Sector Collaboration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619780" y="1325130"/>
            <a:ext cx="324048" cy="241300"/>
          </a:xfrm>
          <a:prstGeom prst="roundRect">
            <a:avLst>
              <a:gd name="adj" fmla="val 21052"/>
            </a:avLst>
          </a:prstGeom>
          <a:solidFill>
            <a:srgbClr val="8A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695980" y="1356880"/>
            <a:ext cx="222448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>
                <a:solidFill>
                  <a:srgbClr val="FFFFFF"/>
                </a:solidFill>
                <a:latin typeface="Poppins"/>
              </a:rPr>
              <a:t>P4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89170" y="1585480"/>
            <a:ext cx="1235968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800">
                <a:solidFill>
                  <a:srgbClr val="374151"/>
                </a:solidFill>
                <a:latin typeface="Poppins SemiBold"/>
              </a:rPr>
              <a:t>Operational Excellence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7962" y="1939528"/>
            <a:ext cx="2137767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dirty="0">
                <a:latin typeface="Poppins SemiBold"/>
              </a:rPr>
              <a:t>Elevate thought leadership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984254" y="1958146"/>
            <a:ext cx="165100" cy="165100"/>
          </a:xfrm>
          <a:prstGeom prst="roundRect">
            <a:avLst>
              <a:gd name="adj" fmla="val 50000"/>
            </a:avLst>
          </a:prstGeom>
          <a:solidFill>
            <a:srgbClr val="1E5F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946404" y="2015296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8851404" y="2015296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10756404" y="2015296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558304" y="2309281"/>
            <a:ext cx="11176000" cy="537270"/>
          </a:xfrm>
          <a:prstGeom prst="roundRect">
            <a:avLst>
              <a:gd name="adj" fmla="val 11819"/>
            </a:avLst>
          </a:prstGeom>
          <a:solidFill>
            <a:schemeClr val="bg2">
              <a:lumMod val="25000"/>
              <a:alpha val="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00286" y="2476698"/>
            <a:ext cx="2102743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>
                <a:latin typeface="Poppins SemiBold"/>
              </a:rPr>
              <a:t>Strengthen brand visibility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984254" y="2495316"/>
            <a:ext cx="165100" cy="165100"/>
          </a:xfrm>
          <a:prstGeom prst="roundRect">
            <a:avLst>
              <a:gd name="adj" fmla="val 50000"/>
            </a:avLst>
          </a:prstGeom>
          <a:solidFill>
            <a:srgbClr val="1E5F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6946404" y="2552466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8851404" y="2552466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10756404" y="2552466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04156" y="2902842"/>
            <a:ext cx="3050877" cy="495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>
                <a:latin typeface="Poppins SemiBold"/>
              </a:rPr>
              <a:t>Develop member-centric engagement model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041404" y="3089735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6889254" y="3032585"/>
            <a:ext cx="165100" cy="165100"/>
          </a:xfrm>
          <a:prstGeom prst="roundRect">
            <a:avLst>
              <a:gd name="adj" fmla="val 50000"/>
            </a:avLst>
          </a:prstGeom>
          <a:solidFill>
            <a:srgbClr val="0F72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8851404" y="3089735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10756404" y="3089735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558304" y="3383721"/>
            <a:ext cx="11176000" cy="537270"/>
          </a:xfrm>
          <a:prstGeom prst="roundRect">
            <a:avLst>
              <a:gd name="adj" fmla="val 11819"/>
            </a:avLst>
          </a:prstGeom>
          <a:solidFill>
            <a:schemeClr val="bg2">
              <a:lumMod val="25000"/>
              <a:alpha val="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712391" y="3440013"/>
            <a:ext cx="2737941" cy="495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>
                <a:latin typeface="Poppins SemiBold"/>
              </a:rPr>
              <a:t>Launch new training &amp; certification programs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041404" y="3626906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6889254" y="3569756"/>
            <a:ext cx="165100" cy="165100"/>
          </a:xfrm>
          <a:prstGeom prst="roundRect">
            <a:avLst>
              <a:gd name="adj" fmla="val 50000"/>
            </a:avLst>
          </a:prstGeom>
          <a:solidFill>
            <a:srgbClr val="0F72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8794254" y="3569756"/>
            <a:ext cx="165100" cy="165100"/>
          </a:xfrm>
          <a:prstGeom prst="roundRect">
            <a:avLst>
              <a:gd name="adj" fmla="val 50000"/>
            </a:avLst>
          </a:prstGeom>
          <a:solidFill>
            <a:srgbClr val="A04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10756404" y="3626906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709315" y="4088407"/>
            <a:ext cx="3004939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>
                <a:latin typeface="Poppins SemiBold"/>
              </a:rPr>
              <a:t>Build strategic partnership framework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041404" y="4164175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6946404" y="4164175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8794254" y="4107025"/>
            <a:ext cx="165100" cy="165100"/>
          </a:xfrm>
          <a:prstGeom prst="roundRect">
            <a:avLst>
              <a:gd name="adj" fmla="val 50000"/>
            </a:avLst>
          </a:prstGeom>
          <a:solidFill>
            <a:srgbClr val="A04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10699254" y="4107025"/>
            <a:ext cx="165100" cy="165100"/>
          </a:xfrm>
          <a:prstGeom prst="roundRect">
            <a:avLst>
              <a:gd name="adj" fmla="val 50000"/>
            </a:avLst>
          </a:prstGeom>
          <a:solidFill>
            <a:srgbClr val="8A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558304" y="4458160"/>
            <a:ext cx="11176000" cy="537270"/>
          </a:xfrm>
          <a:prstGeom prst="roundRect">
            <a:avLst>
              <a:gd name="adj" fmla="val 11819"/>
            </a:avLst>
          </a:prstGeom>
          <a:solidFill>
            <a:schemeClr val="bg2">
              <a:lumMod val="25000"/>
              <a:alpha val="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707827" y="4514453"/>
            <a:ext cx="2802731" cy="495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 dirty="0">
                <a:latin typeface="Poppins SemiBold"/>
              </a:rPr>
              <a:t>Optimize core programs &amp; affiliated councils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041404" y="4701346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6946404" y="4701346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ounded Rectangle 58"/>
          <p:cNvSpPr/>
          <p:nvPr/>
        </p:nvSpPr>
        <p:spPr>
          <a:xfrm>
            <a:off x="8851404" y="4701346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ounded Rectangle 59"/>
          <p:cNvSpPr/>
          <p:nvPr/>
        </p:nvSpPr>
        <p:spPr>
          <a:xfrm>
            <a:off x="10699254" y="4644196"/>
            <a:ext cx="165100" cy="165100"/>
          </a:xfrm>
          <a:prstGeom prst="roundRect">
            <a:avLst>
              <a:gd name="adj" fmla="val 50000"/>
            </a:avLst>
          </a:prstGeom>
          <a:solidFill>
            <a:srgbClr val="8A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558304" y="5109730"/>
            <a:ext cx="11176000" cy="635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508000" y="5880100"/>
            <a:ext cx="1181497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 spc="50">
                <a:solidFill>
                  <a:srgbClr val="6B7280"/>
                </a:solidFill>
                <a:latin typeface="Poppins"/>
              </a:rPr>
              <a:t>PILLAR REFERENCE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508000" y="6130925"/>
            <a:ext cx="127000" cy="127000"/>
          </a:xfrm>
          <a:prstGeom prst="roundRect">
            <a:avLst>
              <a:gd name="adj" fmla="val 50000"/>
            </a:avLst>
          </a:prstGeom>
          <a:solidFill>
            <a:srgbClr val="1E5F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711200" y="6115050"/>
            <a:ext cx="165100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1E5FA8"/>
                </a:solidFill>
                <a:latin typeface="Poppins"/>
              </a:rPr>
              <a:t>P1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01700" y="6115050"/>
            <a:ext cx="3824784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Position NASM as the Leading Voice for Sustainable Manufacturing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223000" y="6130925"/>
            <a:ext cx="127000" cy="127000"/>
          </a:xfrm>
          <a:prstGeom prst="roundRect">
            <a:avLst>
              <a:gd name="adj" fmla="val 50000"/>
            </a:avLst>
          </a:prstGeom>
          <a:solidFill>
            <a:srgbClr val="0F72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6426200" y="6115050"/>
            <a:ext cx="187424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0F7257"/>
                </a:solidFill>
                <a:latin typeface="Poppins"/>
              </a:rPr>
              <a:t>P2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639024" y="6115050"/>
            <a:ext cx="3254772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Deliver Exceptional Value and Engagement for Members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508000" y="6353175"/>
            <a:ext cx="127000" cy="127000"/>
          </a:xfrm>
          <a:prstGeom prst="roundRect">
            <a:avLst>
              <a:gd name="adj" fmla="val 50000"/>
            </a:avLst>
          </a:prstGeom>
          <a:solidFill>
            <a:srgbClr val="A04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711200" y="6337300"/>
            <a:ext cx="191294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A0431F"/>
                </a:solidFill>
                <a:latin typeface="Poppins"/>
              </a:rPr>
              <a:t>P3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27894" y="6337300"/>
            <a:ext cx="3727252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Drive Collaboration Across Industry, Government, and Academia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223000" y="6353175"/>
            <a:ext cx="127000" cy="127000"/>
          </a:xfrm>
          <a:prstGeom prst="roundRect">
            <a:avLst>
              <a:gd name="adj" fmla="val 50000"/>
            </a:avLst>
          </a:prstGeom>
          <a:solidFill>
            <a:srgbClr val="8A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6426200" y="6337300"/>
            <a:ext cx="199529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8A5410"/>
                </a:solidFill>
                <a:latin typeface="Poppins"/>
              </a:rPr>
              <a:t>P4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651129" y="6337300"/>
            <a:ext cx="3656310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Strengthen NASM’s Operational Excellence and Financial Health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3DCC326-B9D4-B13D-FAE9-602FB74F2FF6}"/>
              </a:ext>
            </a:extLst>
          </p:cNvPr>
          <p:cNvGrpSpPr/>
          <p:nvPr/>
        </p:nvGrpSpPr>
        <p:grpSpPr>
          <a:xfrm>
            <a:off x="8396585" y="317500"/>
            <a:ext cx="3297436" cy="361950"/>
            <a:chOff x="8396585" y="317500"/>
            <a:chExt cx="3297436" cy="361950"/>
          </a:xfrm>
        </p:grpSpPr>
        <p:sp>
          <p:nvSpPr>
            <p:cNvPr id="79" name="Rounded Rectangle 3">
              <a:extLst>
                <a:ext uri="{FF2B5EF4-FFF2-40B4-BE49-F238E27FC236}">
                  <a16:creationId xmlns:a16="http://schemas.microsoft.com/office/drawing/2014/main" id="{1B0E8C54-7716-5C52-3082-29159F50BF7E}"/>
                </a:ext>
              </a:extLst>
            </p:cNvPr>
            <p:cNvSpPr/>
            <p:nvPr/>
          </p:nvSpPr>
          <p:spPr>
            <a:xfrm>
              <a:off x="8396585" y="317500"/>
              <a:ext cx="3297436" cy="36195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80D93B8-9323-A673-E4BB-DA1ADC7830D2}"/>
                </a:ext>
              </a:extLst>
            </p:cNvPr>
            <p:cNvSpPr txBox="1"/>
            <p:nvPr/>
          </p:nvSpPr>
          <p:spPr>
            <a:xfrm>
              <a:off x="8538964" y="406400"/>
              <a:ext cx="3043436" cy="2730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spc="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oppins Medium"/>
                </a:rPr>
                <a:t>NASM Quarterly Board Report · Q1 2026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0799" y="320518"/>
            <a:ext cx="2150566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spc="150" dirty="0">
                <a:solidFill>
                  <a:srgbClr val="FA12EF"/>
                </a:solidFill>
                <a:latin typeface="Poppins SemiBold"/>
              </a:rPr>
              <a:t>STRATEGIC ALIGNMENT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799" y="599918"/>
            <a:ext cx="5221982" cy="450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200" b="1" spc="-25" dirty="0">
                <a:latin typeface="Poppins"/>
              </a:rPr>
              <a:t>How Committees </a:t>
            </a:r>
            <a:r>
              <a:rPr lang="en-US" sz="2200" b="1" spc="-25" dirty="0">
                <a:latin typeface="Poppins"/>
              </a:rPr>
              <a:t>Relate to</a:t>
            </a:r>
            <a:r>
              <a:rPr sz="2200" b="1" spc="-25" dirty="0">
                <a:latin typeface="Poppins"/>
              </a:rPr>
              <a:t> Objectives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3229" y="1722090"/>
            <a:ext cx="1378148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50" dirty="0">
                <a:solidFill>
                  <a:srgbClr val="6B7280"/>
                </a:solidFill>
                <a:latin typeface="Poppins"/>
              </a:rPr>
              <a:t>2026 OBJECTIVE</a:t>
            </a:r>
            <a:r>
              <a:rPr lang="en-US" sz="1200" b="1" spc="50" dirty="0">
                <a:solidFill>
                  <a:srgbClr val="6B7280"/>
                </a:solidFill>
                <a:latin typeface="Poppins"/>
              </a:rPr>
              <a:t>S</a:t>
            </a:r>
            <a:endParaRPr sz="1200" b="1" spc="50" dirty="0">
              <a:solidFill>
                <a:srgbClr val="6B7280"/>
              </a:solidFill>
              <a:latin typeface="Poppi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90271" y="1143000"/>
            <a:ext cx="2192238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1200" b="1" spc="50" dirty="0">
                <a:solidFill>
                  <a:srgbClr val="6B7280"/>
                </a:solidFill>
                <a:latin typeface="Poppins"/>
              </a:rPr>
              <a:t>COMMITTEES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438" y="1435100"/>
            <a:ext cx="303312" cy="241300"/>
          </a:xfrm>
          <a:prstGeom prst="roundRect">
            <a:avLst>
              <a:gd name="adj" fmla="val 21052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65638" y="1466850"/>
            <a:ext cx="201712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>
                <a:solidFill>
                  <a:srgbClr val="FFFFFF"/>
                </a:solidFill>
                <a:latin typeface="Poppins"/>
              </a:rPr>
              <a:t>C1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89400" y="1695450"/>
            <a:ext cx="954286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800">
                <a:solidFill>
                  <a:srgbClr val="374151"/>
                </a:solidFill>
                <a:latin typeface="Poppins SemiBold"/>
              </a:rPr>
              <a:t>Communications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30329" y="1435100"/>
            <a:ext cx="328116" cy="241300"/>
          </a:xfrm>
          <a:prstGeom prst="roundRect">
            <a:avLst>
              <a:gd name="adj" fmla="val 21052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06529" y="1466850"/>
            <a:ext cx="226516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>
                <a:solidFill>
                  <a:srgbClr val="FFFFFF"/>
                </a:solidFill>
                <a:latin typeface="Poppins"/>
              </a:rPr>
              <a:t>C2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48746" y="1695450"/>
            <a:ext cx="942082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800">
                <a:solidFill>
                  <a:srgbClr val="374151"/>
                </a:solidFill>
                <a:latin typeface="Poppins SemiBold"/>
              </a:rPr>
              <a:t>Member Services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80348" y="1435100"/>
            <a:ext cx="332383" cy="241300"/>
          </a:xfrm>
          <a:prstGeom prst="roundRect">
            <a:avLst>
              <a:gd name="adj" fmla="val 21052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56548" y="1466850"/>
            <a:ext cx="230783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>
                <a:solidFill>
                  <a:srgbClr val="FFFFFF"/>
                </a:solidFill>
                <a:latin typeface="Poppins"/>
              </a:rPr>
              <a:t>C3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5369" y="1695450"/>
            <a:ext cx="693241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800">
                <a:solidFill>
                  <a:srgbClr val="374151"/>
                </a:solidFill>
                <a:latin typeface="Poppins SemiBold"/>
              </a:rPr>
              <a:t>Certification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28086" y="1435100"/>
            <a:ext cx="341511" cy="241300"/>
          </a:xfrm>
          <a:prstGeom prst="roundRect">
            <a:avLst>
              <a:gd name="adj" fmla="val 21052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304286" y="1466850"/>
            <a:ext cx="239911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>
                <a:solidFill>
                  <a:srgbClr val="FFFFFF"/>
                </a:solidFill>
                <a:latin typeface="Poppins"/>
              </a:rPr>
              <a:t>C4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3043" y="1695450"/>
            <a:ext cx="743347" cy="3263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800">
                <a:solidFill>
                  <a:srgbClr val="374151"/>
                </a:solidFill>
                <a:latin typeface="Poppins SemiBold"/>
              </a:rPr>
              <a:t>Sustainability Standards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81975" y="1435100"/>
            <a:ext cx="338138" cy="241300"/>
          </a:xfrm>
          <a:prstGeom prst="roundRect">
            <a:avLst>
              <a:gd name="adj" fmla="val 21052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58175" y="1466850"/>
            <a:ext cx="236538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>
                <a:solidFill>
                  <a:srgbClr val="FFFFFF"/>
                </a:solidFill>
                <a:latin typeface="Poppins"/>
              </a:rPr>
              <a:t>C5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2687" y="1695450"/>
            <a:ext cx="728563" cy="3263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800">
                <a:solidFill>
                  <a:srgbClr val="374151"/>
                </a:solidFill>
                <a:latin typeface="Poppins SemiBold"/>
              </a:rPr>
              <a:t>Workforce Development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135070" y="1435100"/>
            <a:ext cx="336451" cy="241300"/>
          </a:xfrm>
          <a:prstGeom prst="roundRect">
            <a:avLst>
              <a:gd name="adj" fmla="val 21052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211270" y="1466850"/>
            <a:ext cx="234851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>
                <a:solidFill>
                  <a:srgbClr val="FFFFFF"/>
                </a:solidFill>
                <a:latin typeface="Poppins"/>
              </a:rPr>
              <a:t>C6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74733" y="1695450"/>
            <a:ext cx="688876" cy="3263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800">
                <a:solidFill>
                  <a:srgbClr val="374151"/>
                </a:solidFill>
                <a:latin typeface="Poppins SemiBold"/>
              </a:rPr>
              <a:t>Industry Partnerships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0093821" y="1435100"/>
            <a:ext cx="323552" cy="241300"/>
          </a:xfrm>
          <a:prstGeom prst="roundRect">
            <a:avLst>
              <a:gd name="adj" fmla="val 21052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170021" y="1466850"/>
            <a:ext cx="221952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>
                <a:solidFill>
                  <a:srgbClr val="FFFFFF"/>
                </a:solidFill>
                <a:latin typeface="Poppins"/>
              </a:rPr>
              <a:t>C7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81295" y="1695450"/>
            <a:ext cx="780355" cy="3263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800">
                <a:solidFill>
                  <a:srgbClr val="374151"/>
                </a:solidFill>
                <a:latin typeface="Poppins SemiBold"/>
              </a:rPr>
              <a:t>Public Policy &amp; Advocacy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1038880" y="1435100"/>
            <a:ext cx="337840" cy="241300"/>
          </a:xfrm>
          <a:prstGeom prst="roundRect">
            <a:avLst>
              <a:gd name="adj" fmla="val 21052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1115080" y="1466850"/>
            <a:ext cx="236240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>
                <a:solidFill>
                  <a:srgbClr val="FFFFFF"/>
                </a:solidFill>
                <a:latin typeface="Poppins"/>
              </a:rPr>
              <a:t>C8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06522" y="1695450"/>
            <a:ext cx="634305" cy="3263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5000"/>
              </a:lnSpc>
            </a:pPr>
            <a:r>
              <a:rPr sz="800">
                <a:solidFill>
                  <a:srgbClr val="374151"/>
                </a:solidFill>
                <a:latin typeface="Poppins SemiBold"/>
              </a:rPr>
              <a:t>Annual Conference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3229" y="2115443"/>
            <a:ext cx="2137767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dirty="0">
                <a:latin typeface="Poppins SemiBold"/>
              </a:rPr>
              <a:t>Elevate thought leadership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457700" y="2137668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5467350" y="219481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6419850" y="219481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7315200" y="2137668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8324850" y="219481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9277350" y="219481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10172700" y="2137668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11182350" y="219481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508000" y="2441674"/>
            <a:ext cx="11176000" cy="442912"/>
          </a:xfrm>
          <a:prstGeom prst="roundRect">
            <a:avLst>
              <a:gd name="adj" fmla="val 14336"/>
            </a:avLst>
          </a:prstGeom>
          <a:solidFill>
            <a:srgbClr val="4A452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15553" y="2558355"/>
            <a:ext cx="2102743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>
                <a:latin typeface="Poppins SemiBold"/>
              </a:rPr>
              <a:t>Strengthen brand visibility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457700" y="2580580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5467350" y="263773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6419850" y="263773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7372350" y="263773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8324850" y="263773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9277350" y="263773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10229850" y="263773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11125200" y="2580580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619423" y="2890937"/>
            <a:ext cx="3050877" cy="495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>
                <a:latin typeface="Poppins SemiBold"/>
              </a:rPr>
              <a:t>Develop member-centric engagement model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514850" y="3081437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5410200" y="3024287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ounded Rectangle 58"/>
          <p:cNvSpPr/>
          <p:nvPr/>
        </p:nvSpPr>
        <p:spPr>
          <a:xfrm>
            <a:off x="6419850" y="3081437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ounded Rectangle 59"/>
          <p:cNvSpPr/>
          <p:nvPr/>
        </p:nvSpPr>
        <p:spPr>
          <a:xfrm>
            <a:off x="7372350" y="3081437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ounded Rectangle 60"/>
          <p:cNvSpPr/>
          <p:nvPr/>
        </p:nvSpPr>
        <p:spPr>
          <a:xfrm>
            <a:off x="8324850" y="3081437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ounded Rectangle 61"/>
          <p:cNvSpPr/>
          <p:nvPr/>
        </p:nvSpPr>
        <p:spPr>
          <a:xfrm>
            <a:off x="9277350" y="3081437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ounded Rectangle 62"/>
          <p:cNvSpPr/>
          <p:nvPr/>
        </p:nvSpPr>
        <p:spPr>
          <a:xfrm>
            <a:off x="10229850" y="3081437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ounded Rectangle 63"/>
          <p:cNvSpPr/>
          <p:nvPr/>
        </p:nvSpPr>
        <p:spPr>
          <a:xfrm>
            <a:off x="11125200" y="3024287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ounded Rectangle 64"/>
          <p:cNvSpPr/>
          <p:nvPr/>
        </p:nvSpPr>
        <p:spPr>
          <a:xfrm>
            <a:off x="508000" y="3329087"/>
            <a:ext cx="11176000" cy="444500"/>
          </a:xfrm>
          <a:prstGeom prst="roundRect">
            <a:avLst>
              <a:gd name="adj" fmla="val 14285"/>
            </a:avLst>
          </a:prstGeom>
          <a:solidFill>
            <a:srgbClr val="4A452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627658" y="3335437"/>
            <a:ext cx="2737941" cy="495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>
                <a:latin typeface="Poppins SemiBold"/>
              </a:rPr>
              <a:t>Launch new training &amp; certification programs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4514850" y="3525937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ounded Rectangle 68"/>
          <p:cNvSpPr/>
          <p:nvPr/>
        </p:nvSpPr>
        <p:spPr>
          <a:xfrm>
            <a:off x="5467350" y="3525937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ounded Rectangle 69"/>
          <p:cNvSpPr/>
          <p:nvPr/>
        </p:nvSpPr>
        <p:spPr>
          <a:xfrm>
            <a:off x="6362700" y="3468787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ounded Rectangle 70"/>
          <p:cNvSpPr/>
          <p:nvPr/>
        </p:nvSpPr>
        <p:spPr>
          <a:xfrm>
            <a:off x="7315200" y="3468787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ounded Rectangle 71"/>
          <p:cNvSpPr/>
          <p:nvPr/>
        </p:nvSpPr>
        <p:spPr>
          <a:xfrm>
            <a:off x="8267700" y="3468787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ounded Rectangle 72"/>
          <p:cNvSpPr/>
          <p:nvPr/>
        </p:nvSpPr>
        <p:spPr>
          <a:xfrm>
            <a:off x="9277350" y="3525937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ounded Rectangle 73"/>
          <p:cNvSpPr/>
          <p:nvPr/>
        </p:nvSpPr>
        <p:spPr>
          <a:xfrm>
            <a:off x="10229850" y="3525937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ounded Rectangle 74"/>
          <p:cNvSpPr/>
          <p:nvPr/>
        </p:nvSpPr>
        <p:spPr>
          <a:xfrm>
            <a:off x="11182350" y="3525937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624582" y="3890169"/>
            <a:ext cx="3004939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>
                <a:latin typeface="Poppins SemiBold"/>
              </a:rPr>
              <a:t>Build strategic partnership framework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4514850" y="3969544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ounded Rectangle 78"/>
          <p:cNvSpPr/>
          <p:nvPr/>
        </p:nvSpPr>
        <p:spPr>
          <a:xfrm>
            <a:off x="5467350" y="3969544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ounded Rectangle 79"/>
          <p:cNvSpPr/>
          <p:nvPr/>
        </p:nvSpPr>
        <p:spPr>
          <a:xfrm>
            <a:off x="6419850" y="3969544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ounded Rectangle 80"/>
          <p:cNvSpPr/>
          <p:nvPr/>
        </p:nvSpPr>
        <p:spPr>
          <a:xfrm>
            <a:off x="7315200" y="3912394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ounded Rectangle 81"/>
          <p:cNvSpPr/>
          <p:nvPr/>
        </p:nvSpPr>
        <p:spPr>
          <a:xfrm>
            <a:off x="8324850" y="3969544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ounded Rectangle 82"/>
          <p:cNvSpPr/>
          <p:nvPr/>
        </p:nvSpPr>
        <p:spPr>
          <a:xfrm>
            <a:off x="9220200" y="3912394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ounded Rectangle 83"/>
          <p:cNvSpPr/>
          <p:nvPr/>
        </p:nvSpPr>
        <p:spPr>
          <a:xfrm>
            <a:off x="10172700" y="3912394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ounded Rectangle 84"/>
          <p:cNvSpPr/>
          <p:nvPr/>
        </p:nvSpPr>
        <p:spPr>
          <a:xfrm>
            <a:off x="11182350" y="3969544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ounded Rectangle 85"/>
          <p:cNvSpPr/>
          <p:nvPr/>
        </p:nvSpPr>
        <p:spPr>
          <a:xfrm>
            <a:off x="508000" y="4216400"/>
            <a:ext cx="11176000" cy="444500"/>
          </a:xfrm>
          <a:prstGeom prst="roundRect">
            <a:avLst>
              <a:gd name="adj" fmla="val 14285"/>
            </a:avLst>
          </a:prstGeom>
          <a:solidFill>
            <a:srgbClr val="4A452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TextBox 87"/>
          <p:cNvSpPr txBox="1"/>
          <p:nvPr/>
        </p:nvSpPr>
        <p:spPr>
          <a:xfrm>
            <a:off x="623094" y="4222750"/>
            <a:ext cx="2802731" cy="495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>
                <a:latin typeface="Poppins SemiBold"/>
              </a:rPr>
              <a:t>Optimize core programs &amp; affiliated councils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4514850" y="441325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ounded Rectangle 89"/>
          <p:cNvSpPr/>
          <p:nvPr/>
        </p:nvSpPr>
        <p:spPr>
          <a:xfrm>
            <a:off x="5410200" y="4356100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ounded Rectangle 90"/>
          <p:cNvSpPr/>
          <p:nvPr/>
        </p:nvSpPr>
        <p:spPr>
          <a:xfrm>
            <a:off x="6419850" y="441325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ounded Rectangle 91"/>
          <p:cNvSpPr/>
          <p:nvPr/>
        </p:nvSpPr>
        <p:spPr>
          <a:xfrm>
            <a:off x="7372350" y="441325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ounded Rectangle 92"/>
          <p:cNvSpPr/>
          <p:nvPr/>
        </p:nvSpPr>
        <p:spPr>
          <a:xfrm>
            <a:off x="8267700" y="4356100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ounded Rectangle 93"/>
          <p:cNvSpPr/>
          <p:nvPr/>
        </p:nvSpPr>
        <p:spPr>
          <a:xfrm>
            <a:off x="9277350" y="441325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ounded Rectangle 94"/>
          <p:cNvSpPr/>
          <p:nvPr/>
        </p:nvSpPr>
        <p:spPr>
          <a:xfrm>
            <a:off x="10229850" y="441325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ounded Rectangle 95"/>
          <p:cNvSpPr/>
          <p:nvPr/>
        </p:nvSpPr>
        <p:spPr>
          <a:xfrm>
            <a:off x="11125200" y="4356100"/>
            <a:ext cx="165100" cy="1651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508000" y="5321300"/>
            <a:ext cx="11176000" cy="635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TextBox 97"/>
          <p:cNvSpPr txBox="1"/>
          <p:nvPr/>
        </p:nvSpPr>
        <p:spPr>
          <a:xfrm>
            <a:off x="508000" y="5435600"/>
            <a:ext cx="1506934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 spc="50">
                <a:solidFill>
                  <a:srgbClr val="6B7280"/>
                </a:solidFill>
                <a:latin typeface="Poppins"/>
              </a:rPr>
              <a:t>COMMITTEE REFERENCE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11200" y="5670550"/>
            <a:ext cx="180876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C1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917476" y="5670550"/>
            <a:ext cx="172491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Communications Committee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4110235" y="5657850"/>
            <a:ext cx="203200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C</a:t>
            </a:r>
            <a:r>
              <a:rPr lang="en-US"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5</a:t>
            </a:r>
            <a:endParaRPr sz="900" b="1" dirty="0">
              <a:solidFill>
                <a:schemeClr val="bg2">
                  <a:lumMod val="25000"/>
                </a:schemeClr>
              </a:solidFill>
              <a:latin typeface="Poppins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338835" y="5657850"/>
            <a:ext cx="1712317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Member Services Committee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711200" y="5892800"/>
            <a:ext cx="207070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C</a:t>
            </a:r>
            <a:r>
              <a:rPr lang="en-US"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2</a:t>
            </a:r>
            <a:endParaRPr sz="900" b="1" dirty="0">
              <a:solidFill>
                <a:schemeClr val="bg2">
                  <a:lumMod val="25000"/>
                </a:schemeClr>
              </a:solidFill>
              <a:latin typeface="Poppins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943670" y="5892800"/>
            <a:ext cx="1431131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Certification Committee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110235" y="5880100"/>
            <a:ext cx="215305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C</a:t>
            </a:r>
            <a:r>
              <a:rPr lang="en-US"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6</a:t>
            </a:r>
            <a:endParaRPr sz="900" b="1" dirty="0">
              <a:solidFill>
                <a:schemeClr val="bg2">
                  <a:lumMod val="25000"/>
                </a:schemeClr>
              </a:solidFill>
              <a:latin typeface="Poppins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350940" y="5880100"/>
            <a:ext cx="1903313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Sustainability Standards Council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11200" y="6115050"/>
            <a:ext cx="212229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C</a:t>
            </a:r>
            <a:r>
              <a:rPr lang="en-US"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3</a:t>
            </a:r>
            <a:endParaRPr sz="900" b="1" dirty="0">
              <a:solidFill>
                <a:schemeClr val="bg2">
                  <a:lumMod val="25000"/>
                </a:schemeClr>
              </a:solidFill>
              <a:latin typeface="Poppins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48829" y="6115050"/>
            <a:ext cx="1893590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Workforce Development Council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110235" y="6102350"/>
            <a:ext cx="210741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C</a:t>
            </a:r>
            <a:r>
              <a:rPr lang="en-US"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7</a:t>
            </a:r>
            <a:endParaRPr sz="900" b="1" dirty="0">
              <a:solidFill>
                <a:schemeClr val="bg2">
                  <a:lumMod val="25000"/>
                </a:schemeClr>
              </a:solidFill>
              <a:latin typeface="Poppins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346376" y="6102350"/>
            <a:ext cx="1933972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Industry Partnerships Committee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11200" y="6337300"/>
            <a:ext cx="199132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C</a:t>
            </a:r>
            <a:r>
              <a:rPr lang="en-US"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4</a:t>
            </a:r>
            <a:endParaRPr sz="900" b="1" dirty="0">
              <a:solidFill>
                <a:schemeClr val="bg2">
                  <a:lumMod val="25000"/>
                </a:schemeClr>
              </a:solidFill>
              <a:latin typeface="Poppins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935732" y="6337300"/>
            <a:ext cx="2150765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Public Policy &amp; Advocacy Committee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4110235" y="6324600"/>
            <a:ext cx="212030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C8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347665" y="6324600"/>
            <a:ext cx="1833562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Annual Conference Committee</a:t>
            </a: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3C0BEF1B-1D77-EF09-041E-4F9C6B340DC6}"/>
              </a:ext>
            </a:extLst>
          </p:cNvPr>
          <p:cNvGrpSpPr/>
          <p:nvPr/>
        </p:nvGrpSpPr>
        <p:grpSpPr>
          <a:xfrm>
            <a:off x="8396585" y="317500"/>
            <a:ext cx="3297436" cy="361950"/>
            <a:chOff x="8396585" y="317500"/>
            <a:chExt cx="3297436" cy="361950"/>
          </a:xfrm>
        </p:grpSpPr>
        <p:sp>
          <p:nvSpPr>
            <p:cNvPr id="127" name="Rounded Rectangle 3">
              <a:extLst>
                <a:ext uri="{FF2B5EF4-FFF2-40B4-BE49-F238E27FC236}">
                  <a16:creationId xmlns:a16="http://schemas.microsoft.com/office/drawing/2014/main" id="{60B7D038-EF32-CA0B-64C5-F3EC56E85932}"/>
                </a:ext>
              </a:extLst>
            </p:cNvPr>
            <p:cNvSpPr/>
            <p:nvPr/>
          </p:nvSpPr>
          <p:spPr>
            <a:xfrm>
              <a:off x="8396585" y="317500"/>
              <a:ext cx="3297436" cy="36195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9AF60ED0-BEEF-4B1F-7083-18D5CA415AA0}"/>
                </a:ext>
              </a:extLst>
            </p:cNvPr>
            <p:cNvSpPr txBox="1"/>
            <p:nvPr/>
          </p:nvSpPr>
          <p:spPr>
            <a:xfrm>
              <a:off x="8538964" y="406400"/>
              <a:ext cx="3043436" cy="2730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spc="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oppins Medium"/>
                </a:rPr>
                <a:t>NASM Quarterly Board Report · Q1 2026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8000" y="320675"/>
            <a:ext cx="11201400" cy="2730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 spc="150" dirty="0">
                <a:solidFill>
                  <a:srgbClr val="FA12EF"/>
                </a:solidFill>
                <a:latin typeface="Poppins SemiBold"/>
              </a:rPr>
              <a:t>ANNUAL PERFORMANCE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000" y="600075"/>
            <a:ext cx="4715966" cy="450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200" b="1" spc="-25" dirty="0">
                <a:latin typeface="Poppins"/>
              </a:rPr>
              <a:t>FY 2026 · Jul 1, 2025 – Jun 30, 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8000" y="1157784"/>
            <a:ext cx="1905000" cy="1498600"/>
          </a:xfrm>
          <a:prstGeom prst="roundRect">
            <a:avLst>
              <a:gd name="adj" fmla="val 6779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1303834"/>
            <a:ext cx="663972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spc="75">
                <a:solidFill>
                  <a:srgbClr val="FFFFFF"/>
                </a:solidFill>
                <a:latin typeface="Poppins SemiBold"/>
              </a:rPr>
              <a:t>OVERALL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399084"/>
            <a:ext cx="645616" cy="742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3800" b="1" spc="-100" dirty="0">
                <a:solidFill>
                  <a:srgbClr val="FFFFFF"/>
                </a:solidFill>
                <a:latin typeface="Poppins"/>
              </a:rPr>
              <a:t>68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6016" y="1678484"/>
            <a:ext cx="238720" cy="368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Poppins"/>
              </a:rPr>
              <a:t>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046784"/>
            <a:ext cx="1549400" cy="63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85800" y="2046784"/>
            <a:ext cx="1053505" cy="63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5800" y="2180134"/>
            <a:ext cx="1574800" cy="393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FFFFFF"/>
                </a:solidFill>
                <a:latin typeface="Poppins Medium"/>
              </a:rPr>
              <a:t>complete across 6 objectives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590800" y="1157784"/>
            <a:ext cx="9093200" cy="1498600"/>
          </a:xfrm>
          <a:prstGeom prst="roundRect">
            <a:avLst>
              <a:gd name="adj" fmla="val 6779"/>
            </a:avLst>
          </a:prstGeom>
          <a:solidFill>
            <a:srgbClr val="4A452A">
              <a:alpha val="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768600" y="1363167"/>
            <a:ext cx="74682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 spc="75">
                <a:solidFill>
                  <a:srgbClr val="4667A7"/>
                </a:solidFill>
                <a:latin typeface="Poppins"/>
              </a:rPr>
              <a:t>SUMMARY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68600" y="1591767"/>
            <a:ext cx="8522692" cy="92223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42000"/>
              </a:lnSpc>
            </a:pPr>
            <a:r>
              <a:rPr sz="1100" dirty="0">
                <a:solidFill>
                  <a:srgbClr val="374151"/>
                </a:solidFill>
                <a:latin typeface="Poppins"/>
              </a:rPr>
              <a:t>NASM shows </a:t>
            </a:r>
            <a:r>
              <a:rPr lang="en-US" sz="1100" dirty="0">
                <a:solidFill>
                  <a:srgbClr val="374151"/>
                </a:solidFill>
                <a:latin typeface="Poppins"/>
              </a:rPr>
              <a:t>great</a:t>
            </a:r>
            <a:r>
              <a:rPr sz="1100" dirty="0">
                <a:solidFill>
                  <a:srgbClr val="374151"/>
                </a:solidFill>
                <a:latin typeface="Poppins"/>
              </a:rPr>
              <a:t> progress toward its strategic goals with an overall completion rate of 68%. Training and certification initiatives lead at 85%, while partnership development and member engagement are advancing at 70% and 60%, respectively. Brand visibility efforts show early traction at 40%, though thought leadership content remains in early stages.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700" y="3251200"/>
            <a:ext cx="671314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b="1" spc="25">
                <a:solidFill>
                  <a:srgbClr val="6B7280"/>
                </a:solidFill>
                <a:latin typeface="Poppins"/>
              </a:rPr>
              <a:t>OBJECTIVE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1400" y="3251200"/>
            <a:ext cx="1171972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b="1" spc="25">
                <a:solidFill>
                  <a:srgbClr val="6B7280"/>
                </a:solidFill>
                <a:latin typeface="Poppins"/>
              </a:rPr>
              <a:t>PERCENT COMPLETE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100" y="3251200"/>
            <a:ext cx="720229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b="1" spc="25">
                <a:solidFill>
                  <a:srgbClr val="6B7280"/>
                </a:solidFill>
                <a:latin typeface="Poppins"/>
              </a:rPr>
              <a:t>SUB-GOALS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09127" y="3251200"/>
            <a:ext cx="485973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850" b="1" spc="25">
                <a:solidFill>
                  <a:srgbClr val="6B7280"/>
                </a:solidFill>
                <a:latin typeface="Poppins"/>
              </a:rPr>
              <a:t>STATUS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8000" y="3460750"/>
            <a:ext cx="11176000" cy="416917"/>
          </a:xfrm>
          <a:prstGeom prst="roundRect">
            <a:avLst>
              <a:gd name="adj" fmla="val 1827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508000" y="3460750"/>
            <a:ext cx="11176000" cy="416917"/>
          </a:xfrm>
          <a:prstGeom prst="roundRect">
            <a:avLst>
              <a:gd name="adj" fmla="val 18277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08000" y="3460750"/>
            <a:ext cx="31750" cy="41691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79450" y="3567609"/>
            <a:ext cx="2050852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 dirty="0">
                <a:latin typeface="Poppins SemiBold"/>
              </a:rPr>
              <a:t>Elevate thought leadership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15050" y="3624759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791450" y="3570784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72554"/>
                </a:solidFill>
                <a:latin typeface="Poppins"/>
              </a:rPr>
              <a:t>0%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86750" y="3618409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8286750" y="3618409"/>
            <a:ext cx="952500" cy="101600"/>
          </a:xfrm>
          <a:prstGeom prst="rect">
            <a:avLst/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315450" y="3589834"/>
            <a:ext cx="722312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6B7280"/>
                </a:solidFill>
                <a:latin typeface="Poppins SemiBold"/>
              </a:rPr>
              <a:t>2 sub-goals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08000" y="3941167"/>
            <a:ext cx="11176000" cy="417016"/>
          </a:xfrm>
          <a:prstGeom prst="roundRect">
            <a:avLst>
              <a:gd name="adj" fmla="val 18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508000" y="3941167"/>
            <a:ext cx="11176000" cy="417016"/>
          </a:xfrm>
          <a:prstGeom prst="roundRect">
            <a:avLst>
              <a:gd name="adj" fmla="val 18272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508000" y="3941167"/>
            <a:ext cx="31750" cy="417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79450" y="4048026"/>
            <a:ext cx="2017316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>
                <a:latin typeface="Poppins SemiBold"/>
              </a:rPr>
              <a:t>Strengthen brand visibility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15050" y="4105176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6115050" y="4105176"/>
            <a:ext cx="317500" cy="8890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791450" y="4051201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72554"/>
                </a:solidFill>
                <a:latin typeface="Poppins"/>
              </a:rPr>
              <a:t>20%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286750" y="4098826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8286750" y="4098826"/>
            <a:ext cx="381000" cy="101600"/>
          </a:xfrm>
          <a:prstGeom prst="rect">
            <a:avLst/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8667750" y="4098826"/>
            <a:ext cx="571500" cy="101600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315450" y="4070251"/>
            <a:ext cx="73025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6B7280"/>
                </a:solidFill>
                <a:latin typeface="Poppins SemiBold"/>
              </a:rPr>
              <a:t>5 sub-goals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08000" y="4421684"/>
            <a:ext cx="11176000" cy="416917"/>
          </a:xfrm>
          <a:prstGeom prst="roundRect">
            <a:avLst>
              <a:gd name="adj" fmla="val 1827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508000" y="4421684"/>
            <a:ext cx="11176000" cy="416917"/>
          </a:xfrm>
          <a:prstGeom prst="roundRect">
            <a:avLst>
              <a:gd name="adj" fmla="val 18277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508000" y="4421684"/>
            <a:ext cx="31750" cy="416917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679450" y="4528542"/>
            <a:ext cx="3454797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>
                <a:latin typeface="Poppins SemiBold"/>
              </a:rPr>
              <a:t>Develop member-centric engagement model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115050" y="4585692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6115050" y="4585692"/>
            <a:ext cx="492125" cy="8890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7791450" y="4531717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72554"/>
                </a:solidFill>
                <a:latin typeface="Poppins"/>
              </a:rPr>
              <a:t>31%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8286750" y="4579342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8286750" y="4579342"/>
            <a:ext cx="381000" cy="101600"/>
          </a:xfrm>
          <a:prstGeom prst="rect">
            <a:avLst/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8667750" y="4579342"/>
            <a:ext cx="571500" cy="101600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9315450" y="4550767"/>
            <a:ext cx="73025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6B7280"/>
                </a:solidFill>
                <a:latin typeface="Poppins SemiBold"/>
              </a:rPr>
              <a:t>5 sub-goals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763647" y="4493617"/>
            <a:ext cx="774303" cy="273050"/>
          </a:xfrm>
          <a:prstGeom prst="roundRect">
            <a:avLst>
              <a:gd name="adj" fmla="val 50000"/>
            </a:avLst>
          </a:prstGeom>
          <a:solidFill>
            <a:srgbClr val="ED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10973197" y="4544417"/>
            <a:ext cx="52665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B6E2C"/>
                </a:solidFill>
                <a:latin typeface="Poppins SemiBold"/>
              </a:rPr>
              <a:t>Healthy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0852547" y="4595217"/>
            <a:ext cx="69850" cy="6985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ounded Rectangle 61"/>
          <p:cNvSpPr/>
          <p:nvPr/>
        </p:nvSpPr>
        <p:spPr>
          <a:xfrm>
            <a:off x="508000" y="4902101"/>
            <a:ext cx="11176000" cy="417016"/>
          </a:xfrm>
          <a:prstGeom prst="roundRect">
            <a:avLst>
              <a:gd name="adj" fmla="val 18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ounded Rectangle 62"/>
          <p:cNvSpPr/>
          <p:nvPr/>
        </p:nvSpPr>
        <p:spPr>
          <a:xfrm>
            <a:off x="508000" y="4902101"/>
            <a:ext cx="11176000" cy="417016"/>
          </a:xfrm>
          <a:prstGeom prst="roundRect">
            <a:avLst>
              <a:gd name="adj" fmla="val 18272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508000" y="4902101"/>
            <a:ext cx="31750" cy="417016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679450" y="5008959"/>
            <a:ext cx="3419971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>
                <a:latin typeface="Poppins SemiBold"/>
              </a:rPr>
              <a:t>Launch new training &amp; certification programs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115050" y="5066109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ounded Rectangle 66"/>
          <p:cNvSpPr/>
          <p:nvPr/>
        </p:nvSpPr>
        <p:spPr>
          <a:xfrm>
            <a:off x="6115050" y="5066109"/>
            <a:ext cx="873125" cy="8890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7791450" y="5012134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72554"/>
                </a:solidFill>
                <a:latin typeface="Poppins"/>
              </a:rPr>
              <a:t>55%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8286750" y="5059759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8286750" y="5059759"/>
            <a:ext cx="190500" cy="101600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8477250" y="5059759"/>
            <a:ext cx="571500" cy="101600"/>
          </a:xfrm>
          <a:prstGeom prst="rect">
            <a:avLst/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9048750" y="5059759"/>
            <a:ext cx="190500" cy="101600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9315450" y="5031184"/>
            <a:ext cx="73025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6B7280"/>
                </a:solidFill>
                <a:latin typeface="Poppins SemiBold"/>
              </a:rPr>
              <a:t>5 sub-goals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10763647" y="4974034"/>
            <a:ext cx="774303" cy="273050"/>
          </a:xfrm>
          <a:prstGeom prst="roundRect">
            <a:avLst>
              <a:gd name="adj" fmla="val 50000"/>
            </a:avLst>
          </a:prstGeom>
          <a:solidFill>
            <a:srgbClr val="ED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10973197" y="5024834"/>
            <a:ext cx="52665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B6E2C"/>
                </a:solidFill>
                <a:latin typeface="Poppins SemiBold"/>
              </a:rPr>
              <a:t>Healthy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10852547" y="5075634"/>
            <a:ext cx="69850" cy="6985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ounded Rectangle 76"/>
          <p:cNvSpPr/>
          <p:nvPr/>
        </p:nvSpPr>
        <p:spPr>
          <a:xfrm>
            <a:off x="508000" y="5382617"/>
            <a:ext cx="11176000" cy="417016"/>
          </a:xfrm>
          <a:prstGeom prst="roundRect">
            <a:avLst>
              <a:gd name="adj" fmla="val 18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ounded Rectangle 77"/>
          <p:cNvSpPr/>
          <p:nvPr/>
        </p:nvSpPr>
        <p:spPr>
          <a:xfrm>
            <a:off x="508000" y="5382617"/>
            <a:ext cx="11176000" cy="417016"/>
          </a:xfrm>
          <a:prstGeom prst="roundRect">
            <a:avLst>
              <a:gd name="adj" fmla="val 18272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508000" y="5382617"/>
            <a:ext cx="31750" cy="417016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679450" y="5489476"/>
            <a:ext cx="2881908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>
                <a:latin typeface="Poppins SemiBold"/>
              </a:rPr>
              <a:t>Build strategic partnership framework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6115050" y="5546626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ounded Rectangle 81"/>
          <p:cNvSpPr/>
          <p:nvPr/>
        </p:nvSpPr>
        <p:spPr>
          <a:xfrm>
            <a:off x="6115050" y="5546626"/>
            <a:ext cx="682625" cy="88900"/>
          </a:xfrm>
          <a:prstGeom prst="roundRect">
            <a:avLst>
              <a:gd name="adj" fmla="val 50000"/>
            </a:avLst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7791450" y="5492651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72554"/>
                </a:solidFill>
                <a:latin typeface="Poppins"/>
              </a:rPr>
              <a:t>43%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8286750" y="5540276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/>
          <p:cNvSpPr/>
          <p:nvPr/>
        </p:nvSpPr>
        <p:spPr>
          <a:xfrm>
            <a:off x="8286750" y="5540276"/>
            <a:ext cx="190500" cy="101600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8477250" y="5540276"/>
            <a:ext cx="762000" cy="101600"/>
          </a:xfrm>
          <a:prstGeom prst="rect">
            <a:avLst/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TextBox 86"/>
          <p:cNvSpPr txBox="1"/>
          <p:nvPr/>
        </p:nvSpPr>
        <p:spPr>
          <a:xfrm>
            <a:off x="9315450" y="5511701"/>
            <a:ext cx="73025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6B7280"/>
                </a:solidFill>
                <a:latin typeface="Poppins SemiBold"/>
              </a:rPr>
              <a:t>5 sub-goals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10830421" y="5454551"/>
            <a:ext cx="707529" cy="273050"/>
          </a:xfrm>
          <a:prstGeom prst="roundRect">
            <a:avLst>
              <a:gd name="adj" fmla="val 50000"/>
            </a:avLst>
          </a:prstGeom>
          <a:solidFill>
            <a:srgbClr val="FFF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TextBox 88"/>
          <p:cNvSpPr txBox="1"/>
          <p:nvPr/>
        </p:nvSpPr>
        <p:spPr>
          <a:xfrm>
            <a:off x="11039971" y="5505351"/>
            <a:ext cx="459879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46400"/>
                </a:solidFill>
                <a:latin typeface="Poppins SemiBold"/>
              </a:rPr>
              <a:t>At Risk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10919321" y="5556151"/>
            <a:ext cx="69850" cy="69850"/>
          </a:xfrm>
          <a:prstGeom prst="roundRect">
            <a:avLst>
              <a:gd name="adj" fmla="val 50000"/>
            </a:avLst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ounded Rectangle 90"/>
          <p:cNvSpPr/>
          <p:nvPr/>
        </p:nvSpPr>
        <p:spPr>
          <a:xfrm>
            <a:off x="508000" y="5863134"/>
            <a:ext cx="11176000" cy="417016"/>
          </a:xfrm>
          <a:prstGeom prst="roundRect">
            <a:avLst>
              <a:gd name="adj" fmla="val 18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ounded Rectangle 91"/>
          <p:cNvSpPr/>
          <p:nvPr/>
        </p:nvSpPr>
        <p:spPr>
          <a:xfrm>
            <a:off x="508000" y="5863134"/>
            <a:ext cx="11176000" cy="417016"/>
          </a:xfrm>
          <a:prstGeom prst="roundRect">
            <a:avLst>
              <a:gd name="adj" fmla="val 18272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508000" y="5863134"/>
            <a:ext cx="31750" cy="417016"/>
          </a:xfrm>
          <a:prstGeom prst="rect">
            <a:avLst/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679450" y="5969992"/>
            <a:ext cx="3364012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>
                <a:latin typeface="Poppins SemiBold"/>
              </a:rPr>
              <a:t>Optimize core programs &amp; affiliated councils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6115050" y="6027142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ounded Rectangle 95"/>
          <p:cNvSpPr/>
          <p:nvPr/>
        </p:nvSpPr>
        <p:spPr>
          <a:xfrm>
            <a:off x="6115050" y="6027142"/>
            <a:ext cx="428625" cy="88900"/>
          </a:xfrm>
          <a:prstGeom prst="roundRect">
            <a:avLst>
              <a:gd name="adj" fmla="val 50000"/>
            </a:avLst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TextBox 96"/>
          <p:cNvSpPr txBox="1"/>
          <p:nvPr/>
        </p:nvSpPr>
        <p:spPr>
          <a:xfrm>
            <a:off x="7791450" y="5973167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72554"/>
                </a:solidFill>
                <a:latin typeface="Poppins"/>
              </a:rPr>
              <a:t>27%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8286750" y="6020792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8286750" y="6020792"/>
            <a:ext cx="635000" cy="101600"/>
          </a:xfrm>
          <a:prstGeom prst="rect">
            <a:avLst/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/>
          <p:cNvSpPr/>
          <p:nvPr/>
        </p:nvSpPr>
        <p:spPr>
          <a:xfrm>
            <a:off x="8921750" y="6020792"/>
            <a:ext cx="317500" cy="101600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TextBox 100"/>
          <p:cNvSpPr txBox="1"/>
          <p:nvPr/>
        </p:nvSpPr>
        <p:spPr>
          <a:xfrm>
            <a:off x="9315450" y="5992217"/>
            <a:ext cx="72519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6B7280"/>
                </a:solidFill>
                <a:latin typeface="Poppins SemiBold"/>
              </a:rPr>
              <a:t>3 sub-goals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10254357" y="5935067"/>
            <a:ext cx="1283593" cy="273050"/>
          </a:xfrm>
          <a:prstGeom prst="roundRect">
            <a:avLst>
              <a:gd name="adj" fmla="val 50000"/>
            </a:avLst>
          </a:prstGeom>
          <a:solidFill>
            <a:srgbClr val="FDEE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TextBox 102"/>
          <p:cNvSpPr txBox="1"/>
          <p:nvPr/>
        </p:nvSpPr>
        <p:spPr>
          <a:xfrm>
            <a:off x="10463907" y="5985867"/>
            <a:ext cx="103594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3A18"/>
                </a:solidFill>
                <a:latin typeface="Poppins SemiBold"/>
              </a:rPr>
              <a:t>Needs Attention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10343257" y="6036667"/>
            <a:ext cx="69850" cy="69850"/>
          </a:xfrm>
          <a:prstGeom prst="roundRect">
            <a:avLst>
              <a:gd name="adj" fmla="val 50000"/>
            </a:avLst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TextBox 104"/>
          <p:cNvSpPr txBox="1"/>
          <p:nvPr/>
        </p:nvSpPr>
        <p:spPr>
          <a:xfrm>
            <a:off x="8709124" y="6375400"/>
            <a:ext cx="558602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>
                <a:solidFill>
                  <a:srgbClr val="6B7280"/>
                </a:solidFill>
                <a:latin typeface="Poppins Medium"/>
              </a:rPr>
              <a:t>Complete</a:t>
            </a:r>
          </a:p>
        </p:txBody>
      </p:sp>
      <p:sp>
        <p:nvSpPr>
          <p:cNvPr id="106" name="Rounded Rectangle 105"/>
          <p:cNvSpPr/>
          <p:nvPr/>
        </p:nvSpPr>
        <p:spPr>
          <a:xfrm>
            <a:off x="8588474" y="6410325"/>
            <a:ext cx="76200" cy="76200"/>
          </a:xfrm>
          <a:prstGeom prst="roundRect">
            <a:avLst>
              <a:gd name="adj" fmla="val 25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TextBox 106"/>
          <p:cNvSpPr txBox="1"/>
          <p:nvPr/>
        </p:nvSpPr>
        <p:spPr>
          <a:xfrm>
            <a:off x="9502676" y="6375400"/>
            <a:ext cx="505321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>
                <a:solidFill>
                  <a:srgbClr val="6B7280"/>
                </a:solidFill>
                <a:latin typeface="Poppins Medium"/>
              </a:rPr>
              <a:t>On Track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9382026" y="6410325"/>
            <a:ext cx="76200" cy="76200"/>
          </a:xfrm>
          <a:prstGeom prst="roundRect">
            <a:avLst>
              <a:gd name="adj" fmla="val 25000"/>
            </a:avLst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TextBox 108"/>
          <p:cNvSpPr txBox="1"/>
          <p:nvPr/>
        </p:nvSpPr>
        <p:spPr>
          <a:xfrm>
            <a:off x="10242947" y="6375400"/>
            <a:ext cx="387449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>
                <a:solidFill>
                  <a:srgbClr val="6B7280"/>
                </a:solidFill>
                <a:latin typeface="Poppins Medium"/>
              </a:rPr>
              <a:t>At Risk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10122297" y="6410325"/>
            <a:ext cx="76200" cy="76200"/>
          </a:xfrm>
          <a:prstGeom prst="roundRect">
            <a:avLst>
              <a:gd name="adj" fmla="val 25000"/>
            </a:avLst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TextBox 110"/>
          <p:cNvSpPr txBox="1"/>
          <p:nvPr/>
        </p:nvSpPr>
        <p:spPr>
          <a:xfrm>
            <a:off x="10865346" y="6375400"/>
            <a:ext cx="869454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>
                <a:solidFill>
                  <a:srgbClr val="6B7280"/>
                </a:solidFill>
                <a:latin typeface="Poppins Medium"/>
              </a:rPr>
              <a:t>Needs Attention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10744696" y="6410325"/>
            <a:ext cx="76200" cy="76200"/>
          </a:xfrm>
          <a:prstGeom prst="roundRect">
            <a:avLst>
              <a:gd name="adj" fmla="val 25000"/>
            </a:avLst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3C35F37-A849-E79B-0BB4-D30FEC252698}"/>
              </a:ext>
            </a:extLst>
          </p:cNvPr>
          <p:cNvGrpSpPr/>
          <p:nvPr/>
        </p:nvGrpSpPr>
        <p:grpSpPr>
          <a:xfrm>
            <a:off x="10544373" y="3532685"/>
            <a:ext cx="993577" cy="304799"/>
            <a:chOff x="10544373" y="3652838"/>
            <a:chExt cx="993577" cy="304799"/>
          </a:xfrm>
        </p:grpSpPr>
        <p:sp>
          <p:nvSpPr>
            <p:cNvPr id="114" name="Rounded Rectangle 32">
              <a:extLst>
                <a:ext uri="{FF2B5EF4-FFF2-40B4-BE49-F238E27FC236}">
                  <a16:creationId xmlns:a16="http://schemas.microsoft.com/office/drawing/2014/main" id="{0B1B08CB-BB6D-E10E-0ADA-99AD67303518}"/>
                </a:ext>
              </a:extLst>
            </p:cNvPr>
            <p:cNvSpPr/>
            <p:nvPr/>
          </p:nvSpPr>
          <p:spPr>
            <a:xfrm>
              <a:off x="10544373" y="3652838"/>
              <a:ext cx="993577" cy="27305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253B53E-F01B-BB02-3729-7B7F173CCC7A}"/>
                </a:ext>
              </a:extLst>
            </p:cNvPr>
            <p:cNvSpPr txBox="1"/>
            <p:nvPr/>
          </p:nvSpPr>
          <p:spPr>
            <a:xfrm>
              <a:off x="10763647" y="3722687"/>
              <a:ext cx="745927" cy="2349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95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Poppins SemiBold"/>
                </a:rPr>
                <a:t>Not Started</a:t>
              </a:r>
            </a:p>
          </p:txBody>
        </p:sp>
        <p:sp>
          <p:nvSpPr>
            <p:cNvPr id="116" name="Rounded Rectangle 34">
              <a:extLst>
                <a:ext uri="{FF2B5EF4-FFF2-40B4-BE49-F238E27FC236}">
                  <a16:creationId xmlns:a16="http://schemas.microsoft.com/office/drawing/2014/main" id="{5D33DA54-3F3E-E8D1-93AE-AE2BD17AC00B}"/>
                </a:ext>
              </a:extLst>
            </p:cNvPr>
            <p:cNvSpPr/>
            <p:nvPr/>
          </p:nvSpPr>
          <p:spPr>
            <a:xfrm>
              <a:off x="10633273" y="3754438"/>
              <a:ext cx="69850" cy="69850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3AE6581-9084-6F16-2335-ECBA8BE9D812}"/>
              </a:ext>
            </a:extLst>
          </p:cNvPr>
          <p:cNvGrpSpPr/>
          <p:nvPr/>
        </p:nvGrpSpPr>
        <p:grpSpPr>
          <a:xfrm>
            <a:off x="10549036" y="4021090"/>
            <a:ext cx="993577" cy="304799"/>
            <a:chOff x="10544373" y="3652838"/>
            <a:chExt cx="993577" cy="304799"/>
          </a:xfrm>
        </p:grpSpPr>
        <p:sp>
          <p:nvSpPr>
            <p:cNvPr id="118" name="Rounded Rectangle 32">
              <a:extLst>
                <a:ext uri="{FF2B5EF4-FFF2-40B4-BE49-F238E27FC236}">
                  <a16:creationId xmlns:a16="http://schemas.microsoft.com/office/drawing/2014/main" id="{A3C6540B-65A8-E4F3-73ED-B83B084C143E}"/>
                </a:ext>
              </a:extLst>
            </p:cNvPr>
            <p:cNvSpPr/>
            <p:nvPr/>
          </p:nvSpPr>
          <p:spPr>
            <a:xfrm>
              <a:off x="10544373" y="3652838"/>
              <a:ext cx="993577" cy="27305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020C0F87-7F1B-415A-13EE-835C48D94A6D}"/>
                </a:ext>
              </a:extLst>
            </p:cNvPr>
            <p:cNvSpPr txBox="1"/>
            <p:nvPr/>
          </p:nvSpPr>
          <p:spPr>
            <a:xfrm>
              <a:off x="10763647" y="3722687"/>
              <a:ext cx="745927" cy="2349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95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Poppins SemiBold"/>
                </a:rPr>
                <a:t>Not Started</a:t>
              </a:r>
            </a:p>
          </p:txBody>
        </p:sp>
        <p:sp>
          <p:nvSpPr>
            <p:cNvPr id="120" name="Rounded Rectangle 34">
              <a:extLst>
                <a:ext uri="{FF2B5EF4-FFF2-40B4-BE49-F238E27FC236}">
                  <a16:creationId xmlns:a16="http://schemas.microsoft.com/office/drawing/2014/main" id="{8C87D617-AB82-7D81-CFC7-C0D4F8341AEF}"/>
                </a:ext>
              </a:extLst>
            </p:cNvPr>
            <p:cNvSpPr/>
            <p:nvPr/>
          </p:nvSpPr>
          <p:spPr>
            <a:xfrm>
              <a:off x="10633273" y="3754438"/>
              <a:ext cx="69850" cy="69850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F197B4A-B6BC-53E5-C5C7-D48B0786C835}"/>
              </a:ext>
            </a:extLst>
          </p:cNvPr>
          <p:cNvGrpSpPr/>
          <p:nvPr/>
        </p:nvGrpSpPr>
        <p:grpSpPr>
          <a:xfrm>
            <a:off x="8396585" y="317500"/>
            <a:ext cx="3297436" cy="361950"/>
            <a:chOff x="8396585" y="317500"/>
            <a:chExt cx="3297436" cy="361950"/>
          </a:xfrm>
        </p:grpSpPr>
        <p:sp>
          <p:nvSpPr>
            <p:cNvPr id="125" name="Rounded Rectangle 3">
              <a:extLst>
                <a:ext uri="{FF2B5EF4-FFF2-40B4-BE49-F238E27FC236}">
                  <a16:creationId xmlns:a16="http://schemas.microsoft.com/office/drawing/2014/main" id="{A20F9709-B2B8-4F77-7DBC-31D5CD5A73EB}"/>
                </a:ext>
              </a:extLst>
            </p:cNvPr>
            <p:cNvSpPr/>
            <p:nvPr/>
          </p:nvSpPr>
          <p:spPr>
            <a:xfrm>
              <a:off x="8396585" y="317500"/>
              <a:ext cx="3297436" cy="36195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809BEBAA-13BA-8C1F-C0AC-05CCFFB034A8}"/>
                </a:ext>
              </a:extLst>
            </p:cNvPr>
            <p:cNvSpPr txBox="1"/>
            <p:nvPr/>
          </p:nvSpPr>
          <p:spPr>
            <a:xfrm>
              <a:off x="8538964" y="406400"/>
              <a:ext cx="3043436" cy="2730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spc="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oppins Medium"/>
                </a:rPr>
                <a:t>NASM Quarterly Board Report · Q1 2026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8000" y="388216"/>
            <a:ext cx="7776964" cy="2730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 spc="150" dirty="0">
                <a:solidFill>
                  <a:srgbClr val="FA12EF"/>
                </a:solidFill>
                <a:latin typeface="Poppins SemiBold"/>
              </a:rPr>
              <a:t>QUARTERLY PERFORMANCE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000" y="667616"/>
            <a:ext cx="1092299" cy="450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200" b="1" spc="-25" dirty="0">
                <a:latin typeface="Poppins"/>
              </a:rPr>
              <a:t>Q1 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8000" y="1287607"/>
            <a:ext cx="1905000" cy="1498600"/>
          </a:xfrm>
          <a:prstGeom prst="roundRect">
            <a:avLst>
              <a:gd name="adj" fmla="val 6779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1433657"/>
            <a:ext cx="663972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spc="75">
                <a:solidFill>
                  <a:srgbClr val="FFFFFF"/>
                </a:solidFill>
                <a:latin typeface="Poppins SemiBold"/>
              </a:rPr>
              <a:t>OVERALL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1528907"/>
            <a:ext cx="465138" cy="742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3800" b="1" spc="-100">
                <a:solidFill>
                  <a:srgbClr val="FFFFFF"/>
                </a:solidFill>
                <a:latin typeface="Poppins"/>
              </a:rPr>
              <a:t>71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5538" y="1808307"/>
            <a:ext cx="238720" cy="368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Poppins"/>
              </a:rPr>
              <a:t>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176607"/>
            <a:ext cx="1549400" cy="63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85800" y="2176607"/>
            <a:ext cx="1100038" cy="63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5800" y="2309957"/>
            <a:ext cx="1574800" cy="393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FFFFFF"/>
                </a:solidFill>
                <a:latin typeface="Poppins Medium"/>
              </a:rPr>
              <a:t>complete across 4 objectives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590800" y="1287607"/>
            <a:ext cx="9093200" cy="1498600"/>
          </a:xfrm>
          <a:prstGeom prst="roundRect">
            <a:avLst>
              <a:gd name="adj" fmla="val 6779"/>
            </a:avLst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768600" y="1470863"/>
            <a:ext cx="74682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 spc="75" dirty="0">
                <a:latin typeface="Poppins"/>
              </a:rPr>
              <a:t>SUMMARY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68600" y="1699463"/>
            <a:ext cx="8429129" cy="70584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42000"/>
              </a:lnSpc>
            </a:pP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NASM </a:t>
            </a:r>
            <a:r>
              <a:rPr sz="1200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reports </a:t>
            </a:r>
            <a:r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great</a:t>
            </a:r>
            <a:r>
              <a:rPr sz="1200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 </a:t>
            </a:r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Q1 momentum at 71% overall completion, with training and certification work leading at 88% and partnership development tracking at 72%. Member engagement design is on pace at 58%, while brand visibility efforts are building at 45%.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700" y="3251200"/>
            <a:ext cx="671314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b="1" spc="25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OBJECTIVE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1400" y="3251200"/>
            <a:ext cx="1171972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b="1" spc="25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PERCENT COMPLETE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100" y="3251200"/>
            <a:ext cx="720229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b="1" spc="25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SUB-GOALS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09127" y="3251200"/>
            <a:ext cx="485973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850" b="1" spc="25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/>
              </a:rPr>
              <a:t>STATUS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8000" y="3460750"/>
            <a:ext cx="11176000" cy="657225"/>
          </a:xfrm>
          <a:prstGeom prst="roundRect">
            <a:avLst>
              <a:gd name="adj" fmla="val 1159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508000" y="3460750"/>
            <a:ext cx="11176000" cy="657225"/>
          </a:xfrm>
          <a:prstGeom prst="roundRect">
            <a:avLst>
              <a:gd name="adj" fmla="val 11594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08000" y="3460750"/>
            <a:ext cx="31750" cy="6572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79450" y="3687762"/>
            <a:ext cx="2017316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 dirty="0">
                <a:latin typeface="Poppins SemiBold"/>
              </a:rPr>
              <a:t>Strengthen brand visibility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15050" y="3744912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115050" y="3744912"/>
            <a:ext cx="317500" cy="8890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91450" y="3690938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 dirty="0">
                <a:latin typeface="Poppins"/>
              </a:rPr>
              <a:t>20%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86750" y="3738562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8286750" y="3738562"/>
            <a:ext cx="381000" cy="101600"/>
          </a:xfrm>
          <a:prstGeom prst="rect">
            <a:avLst/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8667750" y="3738562"/>
            <a:ext cx="571500" cy="101600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315450" y="3709988"/>
            <a:ext cx="73025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SemiBold"/>
              </a:rPr>
              <a:t>5 sub-goals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FD709AC-8BC4-FEEE-DBF8-2A68D116C84D}"/>
              </a:ext>
            </a:extLst>
          </p:cNvPr>
          <p:cNvGrpSpPr/>
          <p:nvPr/>
        </p:nvGrpSpPr>
        <p:grpSpPr>
          <a:xfrm>
            <a:off x="10544373" y="3652838"/>
            <a:ext cx="993577" cy="304799"/>
            <a:chOff x="10544373" y="3652838"/>
            <a:chExt cx="993577" cy="304799"/>
          </a:xfrm>
        </p:grpSpPr>
        <p:sp>
          <p:nvSpPr>
            <p:cNvPr id="33" name="Rounded Rectangle 32"/>
            <p:cNvSpPr/>
            <p:nvPr/>
          </p:nvSpPr>
          <p:spPr>
            <a:xfrm>
              <a:off x="10544373" y="3652838"/>
              <a:ext cx="993577" cy="27305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763647" y="3722687"/>
              <a:ext cx="745927" cy="2349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95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Poppins SemiBold"/>
                </a:rPr>
                <a:t>Not Started</a:t>
              </a: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10633273" y="3754438"/>
              <a:ext cx="69850" cy="69850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6" name="Rounded Rectangle 35"/>
          <p:cNvSpPr/>
          <p:nvPr/>
        </p:nvSpPr>
        <p:spPr>
          <a:xfrm>
            <a:off x="508000" y="4181475"/>
            <a:ext cx="11176000" cy="657225"/>
          </a:xfrm>
          <a:prstGeom prst="roundRect">
            <a:avLst>
              <a:gd name="adj" fmla="val 1159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508000" y="4181475"/>
            <a:ext cx="11176000" cy="657225"/>
          </a:xfrm>
          <a:prstGeom prst="roundRect">
            <a:avLst>
              <a:gd name="adj" fmla="val 11594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508000" y="4181475"/>
            <a:ext cx="31750" cy="657225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79450" y="4408488"/>
            <a:ext cx="3419971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 dirty="0">
                <a:latin typeface="Poppins SemiBold"/>
              </a:rPr>
              <a:t>Launch new training &amp; certification programs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115050" y="4465638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6115050" y="4465638"/>
            <a:ext cx="873125" cy="88900"/>
          </a:xfrm>
          <a:prstGeom prst="roundRect">
            <a:avLst>
              <a:gd name="adj" fmla="val 50000"/>
            </a:avLst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791450" y="4411662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latin typeface="Poppins"/>
              </a:rPr>
              <a:t>55%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286750" y="4459288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8286750" y="4459288"/>
            <a:ext cx="952500" cy="101600"/>
          </a:xfrm>
          <a:prstGeom prst="rect">
            <a:avLst/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9315450" y="4430712"/>
            <a:ext cx="72519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chemeClr val="tx1">
                    <a:lumMod val="50000"/>
                    <a:lumOff val="50000"/>
                  </a:schemeClr>
                </a:solidFill>
                <a:latin typeface="Poppins SemiBold"/>
              </a:rPr>
              <a:t>3 sub-goals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0830421" y="4373562"/>
            <a:ext cx="707529" cy="273050"/>
          </a:xfrm>
          <a:prstGeom prst="roundRect">
            <a:avLst>
              <a:gd name="adj" fmla="val 50000"/>
            </a:avLst>
          </a:prstGeom>
          <a:solidFill>
            <a:srgbClr val="FFF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11039971" y="4424362"/>
            <a:ext cx="459879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46400"/>
                </a:solidFill>
                <a:latin typeface="Poppins SemiBold"/>
              </a:rPr>
              <a:t>At Risk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919321" y="4475162"/>
            <a:ext cx="69850" cy="69850"/>
          </a:xfrm>
          <a:prstGeom prst="roundRect">
            <a:avLst>
              <a:gd name="adj" fmla="val 50000"/>
            </a:avLst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508000" y="4902200"/>
            <a:ext cx="11176000" cy="657225"/>
          </a:xfrm>
          <a:prstGeom prst="roundRect">
            <a:avLst>
              <a:gd name="adj" fmla="val 1159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508000" y="4902200"/>
            <a:ext cx="11176000" cy="657225"/>
          </a:xfrm>
          <a:prstGeom prst="roundRect">
            <a:avLst>
              <a:gd name="adj" fmla="val 11594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508000" y="4902200"/>
            <a:ext cx="31750" cy="657225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679450" y="5129212"/>
            <a:ext cx="2881908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 dirty="0">
                <a:latin typeface="Poppins SemiBold"/>
              </a:rPr>
              <a:t>Build strategic partnership framework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115050" y="5186362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6115050" y="5186362"/>
            <a:ext cx="682625" cy="8890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7791450" y="5132388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latin typeface="Poppins"/>
              </a:rPr>
              <a:t>43%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8286750" y="5180012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8286750" y="5180012"/>
            <a:ext cx="158750" cy="101600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8445500" y="5180012"/>
            <a:ext cx="317500" cy="101600"/>
          </a:xfrm>
          <a:prstGeom prst="rect">
            <a:avLst/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8763000" y="5180012"/>
            <a:ext cx="476250" cy="101600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9315450" y="5151438"/>
            <a:ext cx="729853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chemeClr val="tx1">
                    <a:lumMod val="50000"/>
                    <a:lumOff val="50000"/>
                  </a:schemeClr>
                </a:solidFill>
                <a:latin typeface="Poppins SemiBold"/>
              </a:rPr>
              <a:t>6 sub-goals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0763647" y="5094288"/>
            <a:ext cx="774303" cy="273050"/>
          </a:xfrm>
          <a:prstGeom prst="roundRect">
            <a:avLst>
              <a:gd name="adj" fmla="val 50000"/>
            </a:avLst>
          </a:prstGeom>
          <a:solidFill>
            <a:srgbClr val="ED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10973197" y="5145088"/>
            <a:ext cx="52665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B6E2C"/>
                </a:solidFill>
                <a:latin typeface="Poppins SemiBold"/>
              </a:rPr>
              <a:t>Healthy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0852547" y="5195888"/>
            <a:ext cx="69850" cy="6985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ounded Rectangle 63"/>
          <p:cNvSpPr/>
          <p:nvPr/>
        </p:nvSpPr>
        <p:spPr>
          <a:xfrm>
            <a:off x="508000" y="5622925"/>
            <a:ext cx="11176000" cy="657225"/>
          </a:xfrm>
          <a:prstGeom prst="roundRect">
            <a:avLst>
              <a:gd name="adj" fmla="val 1159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ounded Rectangle 64"/>
          <p:cNvSpPr/>
          <p:nvPr/>
        </p:nvSpPr>
        <p:spPr>
          <a:xfrm>
            <a:off x="508000" y="5622925"/>
            <a:ext cx="11176000" cy="657225"/>
          </a:xfrm>
          <a:prstGeom prst="roundRect">
            <a:avLst>
              <a:gd name="adj" fmla="val 11594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508000" y="5622925"/>
            <a:ext cx="31750" cy="657225"/>
          </a:xfrm>
          <a:prstGeom prst="rect">
            <a:avLst/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679450" y="5849938"/>
            <a:ext cx="3364012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 dirty="0">
                <a:latin typeface="Poppins SemiBold"/>
              </a:rPr>
              <a:t>Optimize core programs &amp; affiliated councils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6115050" y="5907088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ounded Rectangle 68"/>
          <p:cNvSpPr/>
          <p:nvPr/>
        </p:nvSpPr>
        <p:spPr>
          <a:xfrm>
            <a:off x="6115050" y="5907088"/>
            <a:ext cx="428625" cy="88900"/>
          </a:xfrm>
          <a:prstGeom prst="roundRect">
            <a:avLst>
              <a:gd name="adj" fmla="val 50000"/>
            </a:avLst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7791450" y="5853112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latin typeface="Poppins"/>
              </a:rPr>
              <a:t>27%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8286750" y="5900738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8286750" y="5900738"/>
            <a:ext cx="381000" cy="101600"/>
          </a:xfrm>
          <a:prstGeom prst="rect">
            <a:avLst/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8667750" y="5900738"/>
            <a:ext cx="571500" cy="101600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9315450" y="5872162"/>
            <a:ext cx="73025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chemeClr val="tx1">
                    <a:lumMod val="50000"/>
                    <a:lumOff val="50000"/>
                  </a:schemeClr>
                </a:solidFill>
                <a:latin typeface="Poppins SemiBold"/>
              </a:rPr>
              <a:t>5 sub-goals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10254357" y="5815012"/>
            <a:ext cx="1283593" cy="273050"/>
          </a:xfrm>
          <a:prstGeom prst="roundRect">
            <a:avLst>
              <a:gd name="adj" fmla="val 50000"/>
            </a:avLst>
          </a:prstGeom>
          <a:solidFill>
            <a:srgbClr val="FDEE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10463907" y="5865812"/>
            <a:ext cx="103594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3A18"/>
                </a:solidFill>
                <a:latin typeface="Poppins SemiBold"/>
              </a:rPr>
              <a:t>Needs Attention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10343257" y="5916612"/>
            <a:ext cx="69850" cy="69850"/>
          </a:xfrm>
          <a:prstGeom prst="roundRect">
            <a:avLst>
              <a:gd name="adj" fmla="val 50000"/>
            </a:avLst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/>
          <p:cNvSpPr txBox="1"/>
          <p:nvPr/>
        </p:nvSpPr>
        <p:spPr>
          <a:xfrm>
            <a:off x="8709124" y="6375400"/>
            <a:ext cx="558602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 Medium"/>
              </a:rPr>
              <a:t>Complete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8588474" y="6410325"/>
            <a:ext cx="76200" cy="76200"/>
          </a:xfrm>
          <a:prstGeom prst="roundRect">
            <a:avLst>
              <a:gd name="adj" fmla="val 25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9502676" y="6375400"/>
            <a:ext cx="505321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Poppins Medium"/>
              </a:rPr>
              <a:t>On Track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9382026" y="6410325"/>
            <a:ext cx="76200" cy="76200"/>
          </a:xfrm>
          <a:prstGeom prst="roundRect">
            <a:avLst>
              <a:gd name="adj" fmla="val 25000"/>
            </a:avLst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10242947" y="6375400"/>
            <a:ext cx="387449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Poppins Medium"/>
              </a:rPr>
              <a:t>At Risk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10122297" y="6410325"/>
            <a:ext cx="76200" cy="76200"/>
          </a:xfrm>
          <a:prstGeom prst="roundRect">
            <a:avLst>
              <a:gd name="adj" fmla="val 25000"/>
            </a:avLst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10865346" y="6375400"/>
            <a:ext cx="869454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>
                <a:solidFill>
                  <a:schemeClr val="tx1">
                    <a:lumMod val="50000"/>
                    <a:lumOff val="50000"/>
                  </a:schemeClr>
                </a:solidFill>
                <a:latin typeface="Poppins Medium"/>
              </a:rPr>
              <a:t>Needs Attention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10744696" y="6410325"/>
            <a:ext cx="76200" cy="76200"/>
          </a:xfrm>
          <a:prstGeom prst="roundRect">
            <a:avLst>
              <a:gd name="adj" fmla="val 25000"/>
            </a:avLst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77606BD-F357-7E93-5871-D9E360A67471}"/>
              </a:ext>
            </a:extLst>
          </p:cNvPr>
          <p:cNvGrpSpPr/>
          <p:nvPr/>
        </p:nvGrpSpPr>
        <p:grpSpPr>
          <a:xfrm>
            <a:off x="8396585" y="317500"/>
            <a:ext cx="3297436" cy="361950"/>
            <a:chOff x="8396585" y="317500"/>
            <a:chExt cx="3297436" cy="361950"/>
          </a:xfrm>
        </p:grpSpPr>
        <p:sp>
          <p:nvSpPr>
            <p:cNvPr id="89" name="Rounded Rectangle 3">
              <a:extLst>
                <a:ext uri="{FF2B5EF4-FFF2-40B4-BE49-F238E27FC236}">
                  <a16:creationId xmlns:a16="http://schemas.microsoft.com/office/drawing/2014/main" id="{34D64F44-4747-91E9-2208-B6CC509415E6}"/>
                </a:ext>
              </a:extLst>
            </p:cNvPr>
            <p:cNvSpPr/>
            <p:nvPr/>
          </p:nvSpPr>
          <p:spPr>
            <a:xfrm>
              <a:off x="8396585" y="317500"/>
              <a:ext cx="3297436" cy="36195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FD7EE7C-8E58-844F-E344-90187961E24E}"/>
                </a:ext>
              </a:extLst>
            </p:cNvPr>
            <p:cNvSpPr txBox="1"/>
            <p:nvPr/>
          </p:nvSpPr>
          <p:spPr>
            <a:xfrm>
              <a:off x="8538964" y="406400"/>
              <a:ext cx="3043436" cy="2730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spc="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oppins Medium"/>
                </a:rPr>
                <a:t>NASM Quarterly Board Report · Q1 2026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0104b434-6d6c-4318-a4df-6019976810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08000"/>
            <a:ext cx="1140817" cy="2413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987675"/>
            <a:ext cx="7438628" cy="9207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4800" b="1" spc="-100">
                <a:solidFill>
                  <a:srgbClr val="FFFFFF"/>
                </a:solidFill>
                <a:latin typeface="Poppins"/>
              </a:rPr>
              <a:t>Objectives &amp; Key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895725"/>
            <a:ext cx="6646366" cy="336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500">
                <a:solidFill>
                  <a:srgbClr val="FFFFFF"/>
                </a:solidFill>
                <a:latin typeface="Poppins"/>
              </a:rPr>
              <a:t>A detailed look at progress on each 2026 objective and its key results.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7BB7503-3BB9-077A-446F-EA496E5E4F38}"/>
              </a:ext>
            </a:extLst>
          </p:cNvPr>
          <p:cNvCxnSpPr>
            <a:cxnSpLocks/>
          </p:cNvCxnSpPr>
          <p:nvPr/>
        </p:nvCxnSpPr>
        <p:spPr>
          <a:xfrm>
            <a:off x="663178" y="3759200"/>
            <a:ext cx="9325372" cy="0"/>
          </a:xfrm>
          <a:prstGeom prst="line">
            <a:avLst/>
          </a:prstGeom>
          <a:ln>
            <a:solidFill>
              <a:srgbClr val="FA12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08000" y="768350"/>
            <a:ext cx="11176000" cy="1611511"/>
          </a:xfrm>
          <a:prstGeom prst="roundRect">
            <a:avLst>
              <a:gd name="adj" fmla="val 5516"/>
            </a:avLst>
          </a:prstGeom>
          <a:solidFill>
            <a:schemeClr val="bg2">
              <a:lumMod val="25000"/>
              <a:alpha val="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08000" y="768350"/>
            <a:ext cx="63500" cy="1611511"/>
          </a:xfrm>
          <a:prstGeom prst="rect">
            <a:avLst/>
          </a:prstGeom>
          <a:solidFill>
            <a:srgbClr val="0F72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49300" y="901700"/>
            <a:ext cx="1078230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900" b="1" spc="50" dirty="0">
                <a:solidFill>
                  <a:srgbClr val="6B7280"/>
                </a:solidFill>
                <a:latin typeface="Poppins"/>
              </a:rPr>
              <a:t>OBJECTIVE</a:t>
            </a:r>
            <a:endParaRPr sz="900" b="1" spc="50" dirty="0">
              <a:solidFill>
                <a:srgbClr val="6B7280"/>
              </a:solidFill>
              <a:latin typeface="Poppi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9300" y="1085850"/>
            <a:ext cx="10587038" cy="5041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50" b="1" spc="-15">
                <a:solidFill>
                  <a:srgbClr val="172554"/>
                </a:solidFill>
                <a:latin typeface="Poppins"/>
              </a:rPr>
              <a:t>Launch new training and certification programs that address emerging sustainability standards, supply chain challenges, and workforce development needs.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300" y="1678186"/>
            <a:ext cx="66427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b="1" spc="50">
                <a:solidFill>
                  <a:srgbClr val="6B7280"/>
                </a:solidFill>
                <a:latin typeface="Poppins"/>
              </a:rPr>
              <a:t>SUPPORTS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451670" y="1605161"/>
            <a:ext cx="2539008" cy="298450"/>
          </a:xfrm>
          <a:prstGeom prst="roundRect">
            <a:avLst>
              <a:gd name="adj" fmla="val 50000"/>
            </a:avLst>
          </a:prstGeom>
          <a:solidFill>
            <a:srgbClr val="E7F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553270" y="1655961"/>
            <a:ext cx="217785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0F7257"/>
                </a:solidFill>
                <a:latin typeface="Poppins"/>
              </a:rPr>
              <a:t>P2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71055" y="1655961"/>
            <a:ext cx="2168823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Medium"/>
              </a:rPr>
              <a:t>Member Value &amp; Engagement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54177" y="1605161"/>
            <a:ext cx="2359422" cy="298450"/>
          </a:xfrm>
          <a:prstGeom prst="roundRect">
            <a:avLst>
              <a:gd name="adj" fmla="val 50000"/>
            </a:avLst>
          </a:prstGeom>
          <a:solidFill>
            <a:srgbClr val="F6EC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155777" y="1655961"/>
            <a:ext cx="222548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A0431F"/>
                </a:solidFill>
                <a:latin typeface="Poppins"/>
              </a:rPr>
              <a:t>P3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78325" y="1655961"/>
            <a:ext cx="1984474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Medium"/>
              </a:rPr>
              <a:t>Cross-Sector Collaboration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7099" y="1605161"/>
            <a:ext cx="1953121" cy="29845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78699" y="1655961"/>
            <a:ext cx="1800721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dirty="0">
                <a:latin typeface="Poppins"/>
              </a:rPr>
              <a:t>Certification Committee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93720" y="1605161"/>
            <a:ext cx="2570460" cy="29845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595320" y="1655961"/>
            <a:ext cx="2418060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latin typeface="Poppins"/>
              </a:rPr>
              <a:t>Sustainability Standards Council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300" y="1954411"/>
            <a:ext cx="2535932" cy="29845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50900" y="2005211"/>
            <a:ext cx="2383532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latin typeface="Poppins"/>
              </a:rPr>
              <a:t>Workforce Development Council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8000" y="2500511"/>
            <a:ext cx="888008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>
                <a:solidFill>
                  <a:srgbClr val="6B7280"/>
                </a:solidFill>
                <a:latin typeface="Poppins"/>
              </a:rPr>
              <a:t>KEY RESULTS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8000" y="2760861"/>
            <a:ext cx="11176000" cy="1204813"/>
          </a:xfrm>
          <a:prstGeom prst="roundRect">
            <a:avLst>
              <a:gd name="adj" fmla="val 632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508000" y="2760861"/>
            <a:ext cx="11176000" cy="1204813"/>
          </a:xfrm>
          <a:prstGeom prst="roundRect">
            <a:avLst>
              <a:gd name="adj" fmla="val 6324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08000" y="2760861"/>
            <a:ext cx="50800" cy="1204813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2178050" y="2881511"/>
            <a:ext cx="6350" cy="96520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44550" y="2887861"/>
            <a:ext cx="605036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1B6E2C"/>
                </a:solidFill>
                <a:latin typeface="Poppins"/>
              </a:rPr>
              <a:t>On Track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23900" y="2938661"/>
            <a:ext cx="69850" cy="6985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23900" y="3129161"/>
            <a:ext cx="401935" cy="450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200" b="1" spc="-50">
                <a:solidFill>
                  <a:srgbClr val="172554"/>
                </a:solidFill>
                <a:latin typeface="Poppins"/>
              </a:rPr>
              <a:t>50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00435" y="3262511"/>
            <a:ext cx="183455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6B7280"/>
                </a:solidFill>
                <a:latin typeface="Poppins"/>
              </a:rPr>
              <a:t>%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23900" y="3580011"/>
            <a:ext cx="1327150" cy="508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723900" y="3580011"/>
            <a:ext cx="663575" cy="50800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23900" y="3687961"/>
            <a:ext cx="135255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SemiBold"/>
              </a:rPr>
              <a:t>Due: 09/15/2025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362200" y="3057426"/>
            <a:ext cx="4097734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 dirty="0">
                <a:latin typeface="Poppins"/>
              </a:rPr>
              <a:t>Develop infrastructure to launch NASM Learning Hub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62200" y="3316486"/>
            <a:ext cx="1081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2F9E44"/>
                </a:solidFill>
                <a:latin typeface="Poppins"/>
              </a:rPr>
              <a:t>•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483048" y="3316486"/>
            <a:ext cx="2954734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Platform vendor selected; contract executed Aug 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62200" y="3496766"/>
            <a:ext cx="1081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2F9E44"/>
                </a:solidFill>
                <a:latin typeface="Poppins"/>
              </a:rPr>
              <a:t>•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483048" y="3496766"/>
            <a:ext cx="3105249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Content migration plan approved by Cert Committee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08000" y="4054574"/>
            <a:ext cx="11176000" cy="1204912"/>
          </a:xfrm>
          <a:prstGeom prst="roundRect">
            <a:avLst>
              <a:gd name="adj" fmla="val 632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508000" y="4054574"/>
            <a:ext cx="11176000" cy="1204912"/>
          </a:xfrm>
          <a:prstGeom prst="roundRect">
            <a:avLst>
              <a:gd name="adj" fmla="val 6324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508000" y="4054574"/>
            <a:ext cx="50800" cy="1204912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2178050" y="4175224"/>
            <a:ext cx="6350" cy="96520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44550" y="4181574"/>
            <a:ext cx="537468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1B6E2C"/>
                </a:solidFill>
                <a:latin typeface="Poppins"/>
              </a:rPr>
              <a:t>Healthy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723900" y="4232374"/>
            <a:ext cx="69850" cy="6985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23900" y="4422874"/>
            <a:ext cx="397768" cy="450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200" b="1" spc="-50">
                <a:solidFill>
                  <a:srgbClr val="172554"/>
                </a:solidFill>
                <a:latin typeface="Poppins"/>
              </a:rPr>
              <a:t>65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96268" y="4556224"/>
            <a:ext cx="183455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6B7280"/>
                </a:solidFill>
                <a:latin typeface="Poppins"/>
              </a:rPr>
              <a:t>%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23900" y="4873724"/>
            <a:ext cx="1327150" cy="508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723900" y="4873724"/>
            <a:ext cx="862608" cy="50800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23900" y="4981674"/>
            <a:ext cx="135255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SemiBold"/>
              </a:rPr>
              <a:t>Due: 11/30/2025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362200" y="4351139"/>
            <a:ext cx="6078538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>
                <a:latin typeface="Poppins"/>
              </a:rPr>
              <a:t>Prepare certification standards for NASM Sustainability Practitioner credential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362200" y="4610199"/>
            <a:ext cx="1081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2F9E44"/>
                </a:solidFill>
                <a:latin typeface="Poppins"/>
              </a:rPr>
              <a:t>•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483048" y="4610199"/>
            <a:ext cx="3843437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Research and benchmarking of comparable credentials complete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362200" y="4790480"/>
            <a:ext cx="1081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2F9E44"/>
                </a:solidFill>
                <a:latin typeface="Poppins"/>
              </a:rPr>
              <a:t>•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2483048" y="4790480"/>
            <a:ext cx="3858915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Draft competencies under review by Certification Committee in Q4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08000" y="5348387"/>
            <a:ext cx="11176000" cy="1204813"/>
          </a:xfrm>
          <a:prstGeom prst="roundRect">
            <a:avLst>
              <a:gd name="adj" fmla="val 632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ounded Rectangle 56"/>
          <p:cNvSpPr/>
          <p:nvPr/>
        </p:nvSpPr>
        <p:spPr>
          <a:xfrm>
            <a:off x="508000" y="5348387"/>
            <a:ext cx="11176000" cy="1204813"/>
          </a:xfrm>
          <a:prstGeom prst="roundRect">
            <a:avLst>
              <a:gd name="adj" fmla="val 6324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508000" y="5348387"/>
            <a:ext cx="50800" cy="1204813"/>
          </a:xfrm>
          <a:prstGeom prst="rect">
            <a:avLst/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2178050" y="5469037"/>
            <a:ext cx="6350" cy="96520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844550" y="5475387"/>
            <a:ext cx="105033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9C3A18"/>
                </a:solidFill>
                <a:latin typeface="Poppins"/>
              </a:rPr>
              <a:t>Needs Attention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723900" y="5526187"/>
            <a:ext cx="69850" cy="69850"/>
          </a:xfrm>
          <a:prstGeom prst="roundRect">
            <a:avLst>
              <a:gd name="adj" fmla="val 50000"/>
            </a:avLst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723900" y="5716687"/>
            <a:ext cx="332383" cy="450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200" b="1" spc="-50">
                <a:solidFill>
                  <a:srgbClr val="172554"/>
                </a:solidFill>
                <a:latin typeface="Poppins"/>
              </a:rPr>
              <a:t>41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30883" y="5850037"/>
            <a:ext cx="183455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6B7280"/>
                </a:solidFill>
                <a:latin typeface="Poppins"/>
              </a:rPr>
              <a:t>%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723900" y="6167537"/>
            <a:ext cx="1327150" cy="508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723900" y="6167537"/>
            <a:ext cx="544116" cy="50800"/>
          </a:xfrm>
          <a:prstGeom prst="rect">
            <a:avLst/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723900" y="6275487"/>
            <a:ext cx="135255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SemiBold"/>
              </a:rPr>
              <a:t>Due: 08/15/2025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362200" y="5644952"/>
            <a:ext cx="3988891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>
                <a:latin typeface="Poppins"/>
              </a:rPr>
              <a:t>Enroll 250 professionals in NASM training programs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362200" y="5904012"/>
            <a:ext cx="1081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E0603A"/>
                </a:solidFill>
                <a:latin typeface="Poppins"/>
              </a:rPr>
              <a:t>•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483048" y="5904012"/>
            <a:ext cx="2083792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110 enrolled across two pilot cohorts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362200" y="6084292"/>
            <a:ext cx="1081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E0603A"/>
                </a:solidFill>
                <a:latin typeface="Poppins"/>
              </a:rPr>
              <a:t>•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483048" y="6084292"/>
            <a:ext cx="3885009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Marketing and outreach plan delayed pending new website launch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B571CD6-4263-D477-3AF6-E9731A09795C}"/>
              </a:ext>
            </a:extLst>
          </p:cNvPr>
          <p:cNvGrpSpPr/>
          <p:nvPr/>
        </p:nvGrpSpPr>
        <p:grpSpPr>
          <a:xfrm>
            <a:off x="8396585" y="317500"/>
            <a:ext cx="3297436" cy="361950"/>
            <a:chOff x="8396585" y="317500"/>
            <a:chExt cx="3297436" cy="361950"/>
          </a:xfrm>
        </p:grpSpPr>
        <p:sp>
          <p:nvSpPr>
            <p:cNvPr id="73" name="Rounded Rectangle 3">
              <a:extLst>
                <a:ext uri="{FF2B5EF4-FFF2-40B4-BE49-F238E27FC236}">
                  <a16:creationId xmlns:a16="http://schemas.microsoft.com/office/drawing/2014/main" id="{EC09CA8E-BB4C-C559-910D-4C136109F64F}"/>
                </a:ext>
              </a:extLst>
            </p:cNvPr>
            <p:cNvSpPr/>
            <p:nvPr/>
          </p:nvSpPr>
          <p:spPr>
            <a:xfrm>
              <a:off x="8396585" y="317500"/>
              <a:ext cx="3297436" cy="36195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7C9D1C9-505F-DFFF-00FA-CA79CFC42B08}"/>
                </a:ext>
              </a:extLst>
            </p:cNvPr>
            <p:cNvSpPr txBox="1"/>
            <p:nvPr/>
          </p:nvSpPr>
          <p:spPr>
            <a:xfrm>
              <a:off x="8538964" y="406400"/>
              <a:ext cx="3043436" cy="2730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1200" spc="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Poppins Medium"/>
                </a:rPr>
                <a:t>NASM Quarterly Board Report · Q1 2026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A12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0104b434-6d6c-4318-a4df-6019976810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612775"/>
            <a:ext cx="1200845" cy="254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9600" y="2895005"/>
            <a:ext cx="5872262" cy="8826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4600" b="1" spc="-100" dirty="0">
                <a:solidFill>
                  <a:srgbClr val="FFFFFF"/>
                </a:solidFill>
                <a:latin typeface="Poppins"/>
              </a:rPr>
              <a:t>Committee</a:t>
            </a:r>
            <a:r>
              <a:rPr sz="4600" b="1" spc="-100" dirty="0">
                <a:solidFill>
                  <a:srgbClr val="FFFFFF"/>
                </a:solidFill>
                <a:latin typeface="Poppins"/>
              </a:rPr>
              <a:t> Report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5858" y="3777655"/>
            <a:ext cx="3655913" cy="368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700" b="1" dirty="0">
                <a:solidFill>
                  <a:srgbClr val="FFFFFF"/>
                </a:solidFill>
                <a:latin typeface="Poppins"/>
              </a:rPr>
              <a:t>Workforce Development Council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4190405"/>
            <a:ext cx="5872262" cy="4863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40000"/>
              </a:lnSpc>
            </a:pPr>
            <a:r>
              <a:rPr sz="1200" dirty="0">
                <a:solidFill>
                  <a:srgbClr val="FFFFFF"/>
                </a:solidFill>
                <a:latin typeface="Poppins"/>
              </a:rPr>
              <a:t>This report is filtered to the objectives and results connected to this committee. Organization-wide context is included for comparison where helpful.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A68687F-5A88-125E-1F87-EFD5F9E3A39B}"/>
              </a:ext>
            </a:extLst>
          </p:cNvPr>
          <p:cNvCxnSpPr>
            <a:cxnSpLocks/>
          </p:cNvCxnSpPr>
          <p:nvPr/>
        </p:nvCxnSpPr>
        <p:spPr>
          <a:xfrm>
            <a:off x="609600" y="3562350"/>
            <a:ext cx="9325372" cy="0"/>
          </a:xfrm>
          <a:prstGeom prst="line">
            <a:avLst/>
          </a:prstGeom>
          <a:ln>
            <a:solidFill>
              <a:srgbClr val="FA12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ADE7A-E0CA-6B22-0ED1-AD2B51EA1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AD3E4F1-792C-294F-7834-796250553E4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C59A2A-6AA2-30BF-1608-82B12401F14C}"/>
              </a:ext>
            </a:extLst>
          </p:cNvPr>
          <p:cNvSpPr txBox="1"/>
          <p:nvPr/>
        </p:nvSpPr>
        <p:spPr>
          <a:xfrm>
            <a:off x="441847" y="306043"/>
            <a:ext cx="2180630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spc="150" dirty="0">
                <a:solidFill>
                  <a:srgbClr val="FA12EF"/>
                </a:solidFill>
                <a:latin typeface="Poppins SemiBold"/>
              </a:rPr>
              <a:t>STRATEGY FRAMEWORK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14F60AB-BBBF-BA92-3926-C051369E44A4}"/>
              </a:ext>
            </a:extLst>
          </p:cNvPr>
          <p:cNvSpPr/>
          <p:nvPr/>
        </p:nvSpPr>
        <p:spPr>
          <a:xfrm>
            <a:off x="457200" y="844777"/>
            <a:ext cx="5588000" cy="1072058"/>
          </a:xfrm>
          <a:prstGeom prst="roundRect">
            <a:avLst>
              <a:gd name="adj" fmla="val 13137"/>
            </a:avLst>
          </a:prstGeom>
          <a:solidFill>
            <a:srgbClr val="4A452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C23077-7087-374E-B5F1-02710DFE4548}"/>
              </a:ext>
            </a:extLst>
          </p:cNvPr>
          <p:cNvSpPr txBox="1"/>
          <p:nvPr/>
        </p:nvSpPr>
        <p:spPr>
          <a:xfrm>
            <a:off x="464301" y="666977"/>
            <a:ext cx="618232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200" b="1" spc="50" dirty="0">
                <a:latin typeface="Poppins"/>
              </a:rPr>
              <a:t>MISSION</a:t>
            </a:r>
            <a:endParaRPr sz="1200" b="1" spc="50" dirty="0">
              <a:latin typeface="Poppi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E123DE-4E8E-C8A7-11D4-0A47B2287CEC}"/>
              </a:ext>
            </a:extLst>
          </p:cNvPr>
          <p:cNvSpPr txBox="1"/>
          <p:nvPr/>
        </p:nvSpPr>
        <p:spPr>
          <a:xfrm>
            <a:off x="546100" y="998067"/>
            <a:ext cx="5313660" cy="81190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2000"/>
              </a:lnSpc>
            </a:pPr>
            <a:r>
              <a:rPr sz="1050" dirty="0">
                <a:solidFill>
                  <a:srgbClr val="374151"/>
                </a:solidFill>
                <a:latin typeface="Poppins"/>
              </a:rPr>
              <a:t>Advance excellence in sustainable manufacturing practices and responsible leadership to foster innovation, economic…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0297DDF-DB95-F2E2-C38E-DF270AFAEAB3}"/>
              </a:ext>
            </a:extLst>
          </p:cNvPr>
          <p:cNvSpPr/>
          <p:nvPr/>
        </p:nvSpPr>
        <p:spPr>
          <a:xfrm>
            <a:off x="6146800" y="841501"/>
            <a:ext cx="5588000" cy="1075333"/>
          </a:xfrm>
          <a:prstGeom prst="roundRect">
            <a:avLst>
              <a:gd name="adj" fmla="val 13137"/>
            </a:avLst>
          </a:prstGeom>
          <a:solidFill>
            <a:srgbClr val="4A452A">
              <a:alpha val="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2B80FC-F8EA-C2D5-8987-9BB0DC9B7F6D}"/>
              </a:ext>
            </a:extLst>
          </p:cNvPr>
          <p:cNvSpPr txBox="1"/>
          <p:nvPr/>
        </p:nvSpPr>
        <p:spPr>
          <a:xfrm>
            <a:off x="6165850" y="633392"/>
            <a:ext cx="746919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en-US" sz="1200" b="1" spc="50" dirty="0">
                <a:latin typeface="Poppins"/>
              </a:rPr>
              <a:t>VISION</a:t>
            </a:r>
            <a:endParaRPr sz="1200" b="1" spc="50" dirty="0">
              <a:latin typeface="Poppin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4B1D14-A8EB-2BF0-CF96-19DAB7512E8F}"/>
              </a:ext>
            </a:extLst>
          </p:cNvPr>
          <p:cNvSpPr txBox="1"/>
          <p:nvPr/>
        </p:nvSpPr>
        <p:spPr>
          <a:xfrm>
            <a:off x="6216605" y="957242"/>
            <a:ext cx="5362124" cy="87639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2000"/>
              </a:lnSpc>
            </a:pPr>
            <a:r>
              <a:rPr sz="1050" dirty="0">
                <a:solidFill>
                  <a:srgbClr val="374151"/>
                </a:solidFill>
                <a:latin typeface="Poppins"/>
              </a:rPr>
              <a:t>NASM empowers manufacturers to lead the transition toward a sustainable economy through education, collaboration, and…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3E4B54-8E60-5CAD-6DD8-453715DAAA15}"/>
              </a:ext>
            </a:extLst>
          </p:cNvPr>
          <p:cNvSpPr txBox="1"/>
          <p:nvPr/>
        </p:nvSpPr>
        <p:spPr>
          <a:xfrm>
            <a:off x="457200" y="2024784"/>
            <a:ext cx="1184473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Strategic Pillars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F826FBD-315E-CFFC-2BE1-F42A0F71276A}"/>
              </a:ext>
            </a:extLst>
          </p:cNvPr>
          <p:cNvSpPr/>
          <p:nvPr/>
        </p:nvSpPr>
        <p:spPr>
          <a:xfrm>
            <a:off x="457200" y="2278784"/>
            <a:ext cx="11277600" cy="29210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F837127-0D6B-DCBC-65AA-791F86EC2BAF}"/>
              </a:ext>
            </a:extLst>
          </p:cNvPr>
          <p:cNvSpPr/>
          <p:nvPr/>
        </p:nvSpPr>
        <p:spPr>
          <a:xfrm>
            <a:off x="457200" y="2278784"/>
            <a:ext cx="11277600" cy="292100"/>
          </a:xfrm>
          <a:prstGeom prst="roundRect">
            <a:avLst>
              <a:gd name="adj" fmla="val 21739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73FC41-DB6D-CD29-255F-42DD53463BB1}"/>
              </a:ext>
            </a:extLst>
          </p:cNvPr>
          <p:cNvSpPr/>
          <p:nvPr/>
        </p:nvSpPr>
        <p:spPr>
          <a:xfrm>
            <a:off x="457200" y="2278784"/>
            <a:ext cx="31750" cy="292100"/>
          </a:xfrm>
          <a:prstGeom prst="rect">
            <a:avLst/>
          </a:prstGeom>
          <a:solidFill>
            <a:srgbClr val="1E5F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07F67CE-AEF6-1606-7D75-D17468C031D1}"/>
              </a:ext>
            </a:extLst>
          </p:cNvPr>
          <p:cNvSpPr txBox="1"/>
          <p:nvPr/>
        </p:nvSpPr>
        <p:spPr>
          <a:xfrm>
            <a:off x="615950" y="2326409"/>
            <a:ext cx="190599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 dirty="0">
                <a:solidFill>
                  <a:srgbClr val="1E5FA8"/>
                </a:solidFill>
                <a:latin typeface="Poppins"/>
              </a:rPr>
              <a:t>P1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151C75-B6E2-C43C-8E7D-3C5233579D12}"/>
              </a:ext>
            </a:extLst>
          </p:cNvPr>
          <p:cNvSpPr txBox="1"/>
          <p:nvPr/>
        </p:nvSpPr>
        <p:spPr>
          <a:xfrm>
            <a:off x="958850" y="2320059"/>
            <a:ext cx="1589782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 dirty="0">
                <a:latin typeface="Poppins"/>
              </a:rPr>
              <a:t>Thought Leadership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C3E2A3-D7B7-ECD4-85ED-761E157C8165}"/>
              </a:ext>
            </a:extLst>
          </p:cNvPr>
          <p:cNvSpPr txBox="1"/>
          <p:nvPr/>
        </p:nvSpPr>
        <p:spPr>
          <a:xfrm>
            <a:off x="3486150" y="2326409"/>
            <a:ext cx="4663480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Poppins"/>
              </a:rPr>
              <a:t>Position NASM as the Leading Voice for Sustainable Manufacturing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E536EC4-E493-A7C3-6896-D32A5E240F1E}"/>
              </a:ext>
            </a:extLst>
          </p:cNvPr>
          <p:cNvSpPr/>
          <p:nvPr/>
        </p:nvSpPr>
        <p:spPr>
          <a:xfrm>
            <a:off x="457200" y="2621684"/>
            <a:ext cx="11277600" cy="29210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D8F5D94-D484-282A-204E-B8F644702E06}"/>
              </a:ext>
            </a:extLst>
          </p:cNvPr>
          <p:cNvSpPr/>
          <p:nvPr/>
        </p:nvSpPr>
        <p:spPr>
          <a:xfrm>
            <a:off x="457200" y="2621684"/>
            <a:ext cx="11277600" cy="292100"/>
          </a:xfrm>
          <a:prstGeom prst="roundRect">
            <a:avLst>
              <a:gd name="adj" fmla="val 21739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97939C-6C78-E193-5CCA-465C9FCCA7A8}"/>
              </a:ext>
            </a:extLst>
          </p:cNvPr>
          <p:cNvSpPr/>
          <p:nvPr/>
        </p:nvSpPr>
        <p:spPr>
          <a:xfrm>
            <a:off x="457200" y="2621684"/>
            <a:ext cx="31750" cy="292100"/>
          </a:xfrm>
          <a:prstGeom prst="rect">
            <a:avLst/>
          </a:prstGeom>
          <a:solidFill>
            <a:srgbClr val="0F72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48DD77-E993-2967-756B-5E03EE6675CB}"/>
              </a:ext>
            </a:extLst>
          </p:cNvPr>
          <p:cNvSpPr txBox="1"/>
          <p:nvPr/>
        </p:nvSpPr>
        <p:spPr>
          <a:xfrm>
            <a:off x="615950" y="2669309"/>
            <a:ext cx="217785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 dirty="0">
                <a:solidFill>
                  <a:srgbClr val="0F7257"/>
                </a:solidFill>
                <a:latin typeface="Poppins"/>
              </a:rPr>
              <a:t>P2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F0A61B-2BE8-A09F-5828-A54591A5DD34}"/>
              </a:ext>
            </a:extLst>
          </p:cNvPr>
          <p:cNvSpPr txBox="1"/>
          <p:nvPr/>
        </p:nvSpPr>
        <p:spPr>
          <a:xfrm>
            <a:off x="958850" y="2662959"/>
            <a:ext cx="2361009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>
                <a:latin typeface="Poppins"/>
              </a:rPr>
              <a:t>Member Value &amp; Engagement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C1A4F0-B7F6-3794-DE31-2443D3634F47}"/>
              </a:ext>
            </a:extLst>
          </p:cNvPr>
          <p:cNvSpPr txBox="1"/>
          <p:nvPr/>
        </p:nvSpPr>
        <p:spPr>
          <a:xfrm>
            <a:off x="3486150" y="2669309"/>
            <a:ext cx="3966766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chemeClr val="tx1">
                    <a:lumMod val="85000"/>
                    <a:lumOff val="15000"/>
                  </a:schemeClr>
                </a:solidFill>
                <a:latin typeface="Poppins"/>
              </a:rPr>
              <a:t>Deliver Exceptional Value and Engagement for Members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EDA2317-6F5F-50B0-3AEB-4C7D61A8A1EA}"/>
              </a:ext>
            </a:extLst>
          </p:cNvPr>
          <p:cNvSpPr/>
          <p:nvPr/>
        </p:nvSpPr>
        <p:spPr>
          <a:xfrm>
            <a:off x="457200" y="2964584"/>
            <a:ext cx="11277600" cy="29210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390A17D-F49F-45D9-2C5C-FA3D5878602D}"/>
              </a:ext>
            </a:extLst>
          </p:cNvPr>
          <p:cNvSpPr/>
          <p:nvPr/>
        </p:nvSpPr>
        <p:spPr>
          <a:xfrm>
            <a:off x="457200" y="2964584"/>
            <a:ext cx="11277600" cy="292100"/>
          </a:xfrm>
          <a:prstGeom prst="roundRect">
            <a:avLst>
              <a:gd name="adj" fmla="val 21739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93ADC36-9AE0-5943-78EC-C99E8008E2DA}"/>
              </a:ext>
            </a:extLst>
          </p:cNvPr>
          <p:cNvSpPr/>
          <p:nvPr/>
        </p:nvSpPr>
        <p:spPr>
          <a:xfrm>
            <a:off x="457200" y="2964584"/>
            <a:ext cx="31750" cy="292100"/>
          </a:xfrm>
          <a:prstGeom prst="rect">
            <a:avLst/>
          </a:prstGeom>
          <a:solidFill>
            <a:srgbClr val="A04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C1E77FD-E7E4-90B6-9D27-DF696CFAD623}"/>
              </a:ext>
            </a:extLst>
          </p:cNvPr>
          <p:cNvSpPr txBox="1"/>
          <p:nvPr/>
        </p:nvSpPr>
        <p:spPr>
          <a:xfrm>
            <a:off x="615950" y="3012209"/>
            <a:ext cx="222548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A0431F"/>
                </a:solidFill>
                <a:latin typeface="Poppins"/>
              </a:rPr>
              <a:t>P3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B310C59-8CDC-70AA-1736-B5BDB09C4405}"/>
              </a:ext>
            </a:extLst>
          </p:cNvPr>
          <p:cNvSpPr txBox="1"/>
          <p:nvPr/>
        </p:nvSpPr>
        <p:spPr>
          <a:xfrm>
            <a:off x="958850" y="3005859"/>
            <a:ext cx="2173486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>
                <a:latin typeface="Poppins"/>
              </a:rPr>
              <a:t>Cross-Sector Collaboration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9EA3A11-E09F-5B63-F435-6622BD9642C2}"/>
              </a:ext>
            </a:extLst>
          </p:cNvPr>
          <p:cNvSpPr txBox="1"/>
          <p:nvPr/>
        </p:nvSpPr>
        <p:spPr>
          <a:xfrm>
            <a:off x="3486150" y="3012209"/>
            <a:ext cx="4544318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chemeClr val="tx1">
                    <a:lumMod val="85000"/>
                    <a:lumOff val="15000"/>
                  </a:schemeClr>
                </a:solidFill>
                <a:latin typeface="Poppins"/>
              </a:rPr>
              <a:t>Drive Collaboration Across Industry, Government, and Academia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E136D78-FC6B-8586-877D-E3EC99BE3D9C}"/>
              </a:ext>
            </a:extLst>
          </p:cNvPr>
          <p:cNvSpPr/>
          <p:nvPr/>
        </p:nvSpPr>
        <p:spPr>
          <a:xfrm>
            <a:off x="457200" y="3307484"/>
            <a:ext cx="11277600" cy="29210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04EABC0C-23BA-00FE-6D74-570BDC787452}"/>
              </a:ext>
            </a:extLst>
          </p:cNvPr>
          <p:cNvSpPr/>
          <p:nvPr/>
        </p:nvSpPr>
        <p:spPr>
          <a:xfrm>
            <a:off x="457200" y="3307484"/>
            <a:ext cx="11277600" cy="292100"/>
          </a:xfrm>
          <a:prstGeom prst="roundRect">
            <a:avLst>
              <a:gd name="adj" fmla="val 21739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D97847D-ACA8-7D4E-ACBD-162D61319167}"/>
              </a:ext>
            </a:extLst>
          </p:cNvPr>
          <p:cNvSpPr/>
          <p:nvPr/>
        </p:nvSpPr>
        <p:spPr>
          <a:xfrm>
            <a:off x="457200" y="3307484"/>
            <a:ext cx="31750" cy="292100"/>
          </a:xfrm>
          <a:prstGeom prst="rect">
            <a:avLst/>
          </a:prstGeom>
          <a:solidFill>
            <a:srgbClr val="8A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26977A-C45D-69A9-726E-3A07FD5CF266}"/>
              </a:ext>
            </a:extLst>
          </p:cNvPr>
          <p:cNvSpPr txBox="1"/>
          <p:nvPr/>
        </p:nvSpPr>
        <p:spPr>
          <a:xfrm>
            <a:off x="615950" y="3355109"/>
            <a:ext cx="232569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8A5410"/>
                </a:solidFill>
                <a:latin typeface="Poppins"/>
              </a:rPr>
              <a:t>P4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A8F5B5-7AC6-B245-16DD-AC08B1B72D16}"/>
              </a:ext>
            </a:extLst>
          </p:cNvPr>
          <p:cNvSpPr txBox="1"/>
          <p:nvPr/>
        </p:nvSpPr>
        <p:spPr>
          <a:xfrm>
            <a:off x="958850" y="3348759"/>
            <a:ext cx="1826816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>
                <a:latin typeface="Poppins"/>
              </a:rPr>
              <a:t>Operational Excellence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5EDEF87-897C-9CAF-9E86-4704A0B874BA}"/>
              </a:ext>
            </a:extLst>
          </p:cNvPr>
          <p:cNvSpPr txBox="1"/>
          <p:nvPr/>
        </p:nvSpPr>
        <p:spPr>
          <a:xfrm>
            <a:off x="3486150" y="3355109"/>
            <a:ext cx="4457601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chemeClr val="tx1">
                    <a:lumMod val="85000"/>
                    <a:lumOff val="15000"/>
                  </a:schemeClr>
                </a:solidFill>
                <a:latin typeface="Poppins"/>
              </a:rPr>
              <a:t>Strengthen NASM’s Operational Excellence and Financial Health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30E4AE38-76FF-34D0-85A1-B49C8DD2E4A8}"/>
              </a:ext>
            </a:extLst>
          </p:cNvPr>
          <p:cNvSpPr/>
          <p:nvPr/>
        </p:nvSpPr>
        <p:spPr>
          <a:xfrm>
            <a:off x="457200" y="3650384"/>
            <a:ext cx="11277600" cy="292100"/>
          </a:xfrm>
          <a:prstGeom prst="roundRect">
            <a:avLst>
              <a:gd name="adj" fmla="val 2173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C46EE9B9-2346-AA71-06F8-65E76C0AB798}"/>
              </a:ext>
            </a:extLst>
          </p:cNvPr>
          <p:cNvSpPr/>
          <p:nvPr/>
        </p:nvSpPr>
        <p:spPr>
          <a:xfrm>
            <a:off x="457200" y="3650384"/>
            <a:ext cx="11277600" cy="292100"/>
          </a:xfrm>
          <a:prstGeom prst="roundRect">
            <a:avLst>
              <a:gd name="adj" fmla="val 21739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2E21E5A-FAD4-A048-CB01-BA9670CC6F8F}"/>
              </a:ext>
            </a:extLst>
          </p:cNvPr>
          <p:cNvSpPr/>
          <p:nvPr/>
        </p:nvSpPr>
        <p:spPr>
          <a:xfrm>
            <a:off x="457200" y="3650384"/>
            <a:ext cx="31750" cy="29210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CD180A2-4855-6FFB-46D1-A1314C4C2F9E}"/>
              </a:ext>
            </a:extLst>
          </p:cNvPr>
          <p:cNvSpPr txBox="1"/>
          <p:nvPr/>
        </p:nvSpPr>
        <p:spPr>
          <a:xfrm>
            <a:off x="615950" y="3698009"/>
            <a:ext cx="228798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5B5FBF"/>
                </a:solidFill>
                <a:latin typeface="Poppins"/>
              </a:rPr>
              <a:t>P5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F614479-3DDA-791C-DFDB-2C01E8D12B84}"/>
              </a:ext>
            </a:extLst>
          </p:cNvPr>
          <p:cNvSpPr txBox="1"/>
          <p:nvPr/>
        </p:nvSpPr>
        <p:spPr>
          <a:xfrm>
            <a:off x="958850" y="3691659"/>
            <a:ext cx="1935857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>
                <a:latin typeface="Poppins"/>
              </a:rPr>
              <a:t>Workforce Development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C3AD84F-2AB3-4942-3C2C-66145D824CD5}"/>
              </a:ext>
            </a:extLst>
          </p:cNvPr>
          <p:cNvSpPr txBox="1"/>
          <p:nvPr/>
        </p:nvSpPr>
        <p:spPr>
          <a:xfrm>
            <a:off x="3486150" y="3698009"/>
            <a:ext cx="4322167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chemeClr val="tx1">
                    <a:lumMod val="85000"/>
                    <a:lumOff val="15000"/>
                  </a:schemeClr>
                </a:solidFill>
                <a:latin typeface="Poppins"/>
              </a:rPr>
              <a:t>Build sustainability skills across the manufacturing workforce.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F59F2E8-BDA9-8290-32F6-6C74A4C2A85C}"/>
              </a:ext>
            </a:extLst>
          </p:cNvPr>
          <p:cNvSpPr txBox="1"/>
          <p:nvPr/>
        </p:nvSpPr>
        <p:spPr>
          <a:xfrm>
            <a:off x="457200" y="4129683"/>
            <a:ext cx="1185763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 dirty="0">
                <a:solidFill>
                  <a:schemeClr val="bg2">
                    <a:lumMod val="25000"/>
                  </a:schemeClr>
                </a:solidFill>
                <a:latin typeface="Poppins"/>
              </a:rPr>
              <a:t>2026 Objectives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8FE6CE17-5639-CAC6-8E50-0E211481BCB6}"/>
              </a:ext>
            </a:extLst>
          </p:cNvPr>
          <p:cNvSpPr/>
          <p:nvPr/>
        </p:nvSpPr>
        <p:spPr>
          <a:xfrm>
            <a:off x="457200" y="4383683"/>
            <a:ext cx="2762250" cy="1059359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116D6D3A-5E67-7FFD-4145-DC3EC189FB7C}"/>
              </a:ext>
            </a:extLst>
          </p:cNvPr>
          <p:cNvSpPr/>
          <p:nvPr/>
        </p:nvSpPr>
        <p:spPr>
          <a:xfrm>
            <a:off x="457200" y="4383683"/>
            <a:ext cx="2762250" cy="1059359"/>
          </a:xfrm>
          <a:prstGeom prst="roundRect">
            <a:avLst>
              <a:gd name="adj" fmla="val 6593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3783BE3-9A67-7ECB-B6F0-9815D988308B}"/>
              </a:ext>
            </a:extLst>
          </p:cNvPr>
          <p:cNvSpPr/>
          <p:nvPr/>
        </p:nvSpPr>
        <p:spPr>
          <a:xfrm>
            <a:off x="457200" y="4383683"/>
            <a:ext cx="31750" cy="105935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58055191-04F4-410E-92EF-7DDFD2C64A65}"/>
              </a:ext>
            </a:extLst>
          </p:cNvPr>
          <p:cNvSpPr/>
          <p:nvPr/>
        </p:nvSpPr>
        <p:spPr>
          <a:xfrm>
            <a:off x="590550" y="4472583"/>
            <a:ext cx="215999" cy="184150"/>
          </a:xfrm>
          <a:prstGeom prst="roundRect">
            <a:avLst>
              <a:gd name="adj" fmla="val 20689"/>
            </a:avLst>
          </a:prstGeom>
          <a:solidFill>
            <a:srgbClr val="1E5F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1C6E0B2-AA30-27AF-5205-6957F2D09BB5}"/>
              </a:ext>
            </a:extLst>
          </p:cNvPr>
          <p:cNvSpPr txBox="1"/>
          <p:nvPr/>
        </p:nvSpPr>
        <p:spPr>
          <a:xfrm>
            <a:off x="647700" y="4491633"/>
            <a:ext cx="152499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Poppins"/>
              </a:rPr>
              <a:t>P1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1B8FA349-16A6-DD23-F2F5-F810A3ECFAD0}"/>
              </a:ext>
            </a:extLst>
          </p:cNvPr>
          <p:cNvSpPr/>
          <p:nvPr/>
        </p:nvSpPr>
        <p:spPr>
          <a:xfrm>
            <a:off x="3295650" y="4383683"/>
            <a:ext cx="2762250" cy="1059359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516A11B8-E640-7CE1-F0A6-6FD4D19668E9}"/>
              </a:ext>
            </a:extLst>
          </p:cNvPr>
          <p:cNvSpPr/>
          <p:nvPr/>
        </p:nvSpPr>
        <p:spPr>
          <a:xfrm>
            <a:off x="3295650" y="4383683"/>
            <a:ext cx="2762250" cy="1059359"/>
          </a:xfrm>
          <a:prstGeom prst="roundRect">
            <a:avLst>
              <a:gd name="adj" fmla="val 6593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72E11BE4-E3B0-BDC2-DAA1-7512B327CE0A}"/>
              </a:ext>
            </a:extLst>
          </p:cNvPr>
          <p:cNvSpPr/>
          <p:nvPr/>
        </p:nvSpPr>
        <p:spPr>
          <a:xfrm>
            <a:off x="3295650" y="4383683"/>
            <a:ext cx="31750" cy="1059359"/>
          </a:xfrm>
          <a:prstGeom prst="rect">
            <a:avLst/>
          </a:prstGeom>
          <a:solidFill>
            <a:schemeClr val="bg2">
              <a:lumMod val="25000"/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A3702ECD-BB4B-7A55-D61E-EBB3AE0957E1}"/>
              </a:ext>
            </a:extLst>
          </p:cNvPr>
          <p:cNvSpPr/>
          <p:nvPr/>
        </p:nvSpPr>
        <p:spPr>
          <a:xfrm>
            <a:off x="3429000" y="4472583"/>
            <a:ext cx="215999" cy="184150"/>
          </a:xfrm>
          <a:prstGeom prst="roundRect">
            <a:avLst>
              <a:gd name="adj" fmla="val 20689"/>
            </a:avLst>
          </a:prstGeom>
          <a:solidFill>
            <a:srgbClr val="1E5FA8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A36F1E8-0D12-D565-EA24-1EFE1E8ABC1A}"/>
              </a:ext>
            </a:extLst>
          </p:cNvPr>
          <p:cNvSpPr txBox="1"/>
          <p:nvPr/>
        </p:nvSpPr>
        <p:spPr>
          <a:xfrm>
            <a:off x="3486150" y="4508300"/>
            <a:ext cx="152499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>
                    <a:alpha val="30000"/>
                  </a:srgbClr>
                </a:solidFill>
                <a:latin typeface="Poppins"/>
              </a:rPr>
              <a:t>P1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EB8FFF90-F759-1C95-4ECD-E9C45AB961E0}"/>
              </a:ext>
            </a:extLst>
          </p:cNvPr>
          <p:cNvSpPr/>
          <p:nvPr/>
        </p:nvSpPr>
        <p:spPr>
          <a:xfrm>
            <a:off x="6134100" y="4383683"/>
            <a:ext cx="2762250" cy="1059359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35552F6E-CF76-643F-968F-2AC9FBDBC92F}"/>
              </a:ext>
            </a:extLst>
          </p:cNvPr>
          <p:cNvSpPr/>
          <p:nvPr/>
        </p:nvSpPr>
        <p:spPr>
          <a:xfrm>
            <a:off x="6134100" y="4383683"/>
            <a:ext cx="2762250" cy="1059359"/>
          </a:xfrm>
          <a:prstGeom prst="roundRect">
            <a:avLst>
              <a:gd name="adj" fmla="val 6593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6198A1F-F1DB-E161-DF73-07DBA5612ADA}"/>
              </a:ext>
            </a:extLst>
          </p:cNvPr>
          <p:cNvSpPr/>
          <p:nvPr/>
        </p:nvSpPr>
        <p:spPr>
          <a:xfrm>
            <a:off x="6134100" y="4383683"/>
            <a:ext cx="31750" cy="1059359"/>
          </a:xfrm>
          <a:prstGeom prst="rect">
            <a:avLst/>
          </a:prstGeom>
          <a:solidFill>
            <a:schemeClr val="bg2">
              <a:lumMod val="25000"/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82897C79-DE0A-9196-F941-9C555F4904DD}"/>
              </a:ext>
            </a:extLst>
          </p:cNvPr>
          <p:cNvSpPr/>
          <p:nvPr/>
        </p:nvSpPr>
        <p:spPr>
          <a:xfrm>
            <a:off x="6267450" y="4472583"/>
            <a:ext cx="235744" cy="184150"/>
          </a:xfrm>
          <a:prstGeom prst="roundRect">
            <a:avLst>
              <a:gd name="adj" fmla="val 20689"/>
            </a:avLst>
          </a:prstGeom>
          <a:solidFill>
            <a:srgbClr val="0F7257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ECE8A2D-4325-C45B-50C3-0519E3029652}"/>
              </a:ext>
            </a:extLst>
          </p:cNvPr>
          <p:cNvSpPr txBox="1"/>
          <p:nvPr/>
        </p:nvSpPr>
        <p:spPr>
          <a:xfrm>
            <a:off x="6324600" y="4491633"/>
            <a:ext cx="172244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>
                    <a:alpha val="30000"/>
                  </a:srgbClr>
                </a:solidFill>
                <a:latin typeface="Poppins"/>
              </a:rPr>
              <a:t>P2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ED97BBC-3682-6045-5E5C-24368ACD0597}"/>
              </a:ext>
            </a:extLst>
          </p:cNvPr>
          <p:cNvSpPr txBox="1"/>
          <p:nvPr/>
        </p:nvSpPr>
        <p:spPr>
          <a:xfrm>
            <a:off x="6267450" y="4694833"/>
            <a:ext cx="2514600" cy="66456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000" dirty="0">
                <a:solidFill>
                  <a:schemeClr val="tx1">
                    <a:alpha val="30000"/>
                  </a:schemeClr>
                </a:solidFill>
                <a:latin typeface="Poppins SemiBold"/>
              </a:rPr>
              <a:t>Better meet the greatest needs of the community through expanded workforce development offerings</a:t>
            </a:r>
            <a:endParaRPr sz="1000" dirty="0">
              <a:solidFill>
                <a:schemeClr val="tx1">
                  <a:alpha val="30000"/>
                </a:schemeClr>
              </a:solidFill>
              <a:latin typeface="Poppins SemiBold"/>
            </a:endParaRP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051D4DAD-A654-6FCC-2A8B-45120A0A9ED4}"/>
              </a:ext>
            </a:extLst>
          </p:cNvPr>
          <p:cNvSpPr/>
          <p:nvPr/>
        </p:nvSpPr>
        <p:spPr>
          <a:xfrm>
            <a:off x="8972550" y="4383683"/>
            <a:ext cx="2762250" cy="1059359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0F84056D-EF4E-9779-0D80-8F7C4552A72C}"/>
              </a:ext>
            </a:extLst>
          </p:cNvPr>
          <p:cNvSpPr/>
          <p:nvPr/>
        </p:nvSpPr>
        <p:spPr>
          <a:xfrm>
            <a:off x="8972550" y="4383683"/>
            <a:ext cx="2762250" cy="1059359"/>
          </a:xfrm>
          <a:prstGeom prst="roundRect">
            <a:avLst>
              <a:gd name="adj" fmla="val 6593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4405E4B-5346-BF3D-7D0A-847C10535080}"/>
              </a:ext>
            </a:extLst>
          </p:cNvPr>
          <p:cNvSpPr/>
          <p:nvPr/>
        </p:nvSpPr>
        <p:spPr>
          <a:xfrm>
            <a:off x="8972550" y="4383683"/>
            <a:ext cx="31750" cy="1059359"/>
          </a:xfrm>
          <a:prstGeom prst="rect">
            <a:avLst/>
          </a:prstGeom>
          <a:solidFill>
            <a:schemeClr val="bg2">
              <a:lumMod val="25000"/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A3ACBEB6-08DE-2DE2-07C9-3EEF7749DB5D}"/>
              </a:ext>
            </a:extLst>
          </p:cNvPr>
          <p:cNvSpPr/>
          <p:nvPr/>
        </p:nvSpPr>
        <p:spPr>
          <a:xfrm>
            <a:off x="9105900" y="4472583"/>
            <a:ext cx="235744" cy="184150"/>
          </a:xfrm>
          <a:prstGeom prst="roundRect">
            <a:avLst>
              <a:gd name="adj" fmla="val 20689"/>
            </a:avLst>
          </a:prstGeom>
          <a:solidFill>
            <a:srgbClr val="0F7257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F3E4BDB-77AA-99F6-BFC8-7AEED85143A9}"/>
              </a:ext>
            </a:extLst>
          </p:cNvPr>
          <p:cNvSpPr txBox="1"/>
          <p:nvPr/>
        </p:nvSpPr>
        <p:spPr>
          <a:xfrm>
            <a:off x="9163050" y="4491633"/>
            <a:ext cx="172244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>
                    <a:alpha val="30000"/>
                  </a:srgbClr>
                </a:solidFill>
                <a:latin typeface="Poppins"/>
              </a:rPr>
              <a:t>P2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7F9D0226-E915-CC07-BD01-8E4054FC3132}"/>
              </a:ext>
            </a:extLst>
          </p:cNvPr>
          <p:cNvSpPr/>
          <p:nvPr/>
        </p:nvSpPr>
        <p:spPr>
          <a:xfrm>
            <a:off x="9379744" y="4472583"/>
            <a:ext cx="239216" cy="184150"/>
          </a:xfrm>
          <a:prstGeom prst="roundRect">
            <a:avLst>
              <a:gd name="adj" fmla="val 20689"/>
            </a:avLst>
          </a:prstGeom>
          <a:solidFill>
            <a:srgbClr val="A0431F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927A9B7-E930-1416-2D92-26A6DC175ACF}"/>
              </a:ext>
            </a:extLst>
          </p:cNvPr>
          <p:cNvSpPr txBox="1"/>
          <p:nvPr/>
        </p:nvSpPr>
        <p:spPr>
          <a:xfrm>
            <a:off x="9436894" y="4491633"/>
            <a:ext cx="175716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>
                    <a:alpha val="30000"/>
                  </a:srgbClr>
                </a:solidFill>
                <a:latin typeface="Poppins"/>
              </a:rPr>
              <a:t>P3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04CE28B-F6A0-E482-8319-EB6FBA087F2E}"/>
              </a:ext>
            </a:extLst>
          </p:cNvPr>
          <p:cNvSpPr txBox="1"/>
          <p:nvPr/>
        </p:nvSpPr>
        <p:spPr>
          <a:xfrm>
            <a:off x="9105900" y="4694833"/>
            <a:ext cx="2512417" cy="66456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000" dirty="0">
                <a:solidFill>
                  <a:schemeClr val="tx1">
                    <a:alpha val="30000"/>
                  </a:schemeClr>
                </a:solidFill>
                <a:latin typeface="Poppins SemiBold"/>
              </a:rPr>
              <a:t>Strengthen Cross-Department and Cross-Division Collaborations</a:t>
            </a:r>
            <a:endParaRPr sz="1000" dirty="0">
              <a:solidFill>
                <a:schemeClr val="tx1">
                  <a:alpha val="30000"/>
                </a:schemeClr>
              </a:solidFill>
              <a:latin typeface="Poppins SemiBold"/>
            </a:endParaRP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ABA22D99-9D49-F420-4BE2-D70641B9580A}"/>
              </a:ext>
            </a:extLst>
          </p:cNvPr>
          <p:cNvSpPr/>
          <p:nvPr/>
        </p:nvSpPr>
        <p:spPr>
          <a:xfrm>
            <a:off x="457200" y="5519241"/>
            <a:ext cx="2762250" cy="1059359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BBD07376-A72E-5DD1-5A0F-1393529CF5D9}"/>
              </a:ext>
            </a:extLst>
          </p:cNvPr>
          <p:cNvSpPr/>
          <p:nvPr/>
        </p:nvSpPr>
        <p:spPr>
          <a:xfrm>
            <a:off x="457200" y="5519241"/>
            <a:ext cx="2762250" cy="1059359"/>
          </a:xfrm>
          <a:prstGeom prst="roundRect">
            <a:avLst>
              <a:gd name="adj" fmla="val 6593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5E8315E-ADAD-4645-C6CD-AD499F70E0AC}"/>
              </a:ext>
            </a:extLst>
          </p:cNvPr>
          <p:cNvSpPr/>
          <p:nvPr/>
        </p:nvSpPr>
        <p:spPr>
          <a:xfrm>
            <a:off x="457200" y="5519241"/>
            <a:ext cx="31750" cy="105935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9559757E-3035-4B29-3C31-DA6244AB3AFB}"/>
              </a:ext>
            </a:extLst>
          </p:cNvPr>
          <p:cNvSpPr/>
          <p:nvPr/>
        </p:nvSpPr>
        <p:spPr>
          <a:xfrm>
            <a:off x="590550" y="5608141"/>
            <a:ext cx="239216" cy="184150"/>
          </a:xfrm>
          <a:prstGeom prst="roundRect">
            <a:avLst>
              <a:gd name="adj" fmla="val 20689"/>
            </a:avLst>
          </a:prstGeom>
          <a:solidFill>
            <a:srgbClr val="A04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0EC6548-8206-8BE3-E28E-897521380E3D}"/>
              </a:ext>
            </a:extLst>
          </p:cNvPr>
          <p:cNvSpPr txBox="1"/>
          <p:nvPr/>
        </p:nvSpPr>
        <p:spPr>
          <a:xfrm>
            <a:off x="647700" y="5627191"/>
            <a:ext cx="175716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Poppins"/>
              </a:rPr>
              <a:t>P3</a:t>
            </a: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EBF1F215-33AD-9DAC-0BBC-5D2CE3F5A738}"/>
              </a:ext>
            </a:extLst>
          </p:cNvPr>
          <p:cNvSpPr/>
          <p:nvPr/>
        </p:nvSpPr>
        <p:spPr>
          <a:xfrm>
            <a:off x="867866" y="5608141"/>
            <a:ext cx="246559" cy="184150"/>
          </a:xfrm>
          <a:prstGeom prst="roundRect">
            <a:avLst>
              <a:gd name="adj" fmla="val 20689"/>
            </a:avLst>
          </a:prstGeom>
          <a:solidFill>
            <a:srgbClr val="8A5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ED0A642-64EF-F0C3-E638-236C8FCBF421}"/>
              </a:ext>
            </a:extLst>
          </p:cNvPr>
          <p:cNvSpPr txBox="1"/>
          <p:nvPr/>
        </p:nvSpPr>
        <p:spPr>
          <a:xfrm>
            <a:off x="925016" y="5627191"/>
            <a:ext cx="183059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>
                <a:solidFill>
                  <a:srgbClr val="FFFFFF"/>
                </a:solidFill>
                <a:latin typeface="Poppins"/>
              </a:rPr>
              <a:t>P4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3DD80D1-B712-39A6-1702-2A3C35EA9A3F}"/>
              </a:ext>
            </a:extLst>
          </p:cNvPr>
          <p:cNvSpPr txBox="1"/>
          <p:nvPr/>
        </p:nvSpPr>
        <p:spPr>
          <a:xfrm>
            <a:off x="590550" y="5830391"/>
            <a:ext cx="2541786" cy="66456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000" dirty="0">
                <a:latin typeface="Poppins SemiBold"/>
              </a:rPr>
              <a:t>Strategically assess current partnerships and establish new partnerships to benefit members and fundraising</a:t>
            </a:r>
            <a:endParaRPr sz="1000" dirty="0">
              <a:latin typeface="Poppins SemiBold"/>
            </a:endParaRP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D34579A4-E17B-E94F-8E41-4B09061AA2FC}"/>
              </a:ext>
            </a:extLst>
          </p:cNvPr>
          <p:cNvSpPr/>
          <p:nvPr/>
        </p:nvSpPr>
        <p:spPr>
          <a:xfrm>
            <a:off x="3295650" y="5519241"/>
            <a:ext cx="2762250" cy="1059359"/>
          </a:xfrm>
          <a:prstGeom prst="roundRect">
            <a:avLst>
              <a:gd name="adj" fmla="val 659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9EB72BBE-F8E8-A7C0-4F0B-3D6299C2ADEE}"/>
              </a:ext>
            </a:extLst>
          </p:cNvPr>
          <p:cNvSpPr/>
          <p:nvPr/>
        </p:nvSpPr>
        <p:spPr>
          <a:xfrm>
            <a:off x="3295650" y="5519241"/>
            <a:ext cx="2762250" cy="1059359"/>
          </a:xfrm>
          <a:prstGeom prst="roundRect">
            <a:avLst>
              <a:gd name="adj" fmla="val 6593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33760BE-FCAE-C6AD-30DD-2AEDFC4EC6D6}"/>
              </a:ext>
            </a:extLst>
          </p:cNvPr>
          <p:cNvSpPr/>
          <p:nvPr/>
        </p:nvSpPr>
        <p:spPr>
          <a:xfrm>
            <a:off x="3295650" y="5519241"/>
            <a:ext cx="31750" cy="1059359"/>
          </a:xfrm>
          <a:prstGeom prst="rect">
            <a:avLst/>
          </a:prstGeom>
          <a:solidFill>
            <a:schemeClr val="bg2">
              <a:lumMod val="25000"/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2ECF866B-6CA7-0692-9D08-DAC8D03D4A66}"/>
              </a:ext>
            </a:extLst>
          </p:cNvPr>
          <p:cNvSpPr/>
          <p:nvPr/>
        </p:nvSpPr>
        <p:spPr>
          <a:xfrm>
            <a:off x="3429000" y="5608141"/>
            <a:ext cx="246559" cy="184150"/>
          </a:xfrm>
          <a:prstGeom prst="roundRect">
            <a:avLst>
              <a:gd name="adj" fmla="val 20689"/>
            </a:avLst>
          </a:prstGeom>
          <a:solidFill>
            <a:srgbClr val="8A5410">
              <a:alpha val="2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04B331B-1DD0-7358-48C2-6BF6AE42DFD4}"/>
              </a:ext>
            </a:extLst>
          </p:cNvPr>
          <p:cNvSpPr txBox="1"/>
          <p:nvPr/>
        </p:nvSpPr>
        <p:spPr>
          <a:xfrm>
            <a:off x="3486150" y="5641477"/>
            <a:ext cx="183059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 b="1" dirty="0">
                <a:solidFill>
                  <a:srgbClr val="FFFFFF">
                    <a:alpha val="30000"/>
                  </a:srgbClr>
                </a:solidFill>
                <a:latin typeface="Poppins"/>
              </a:rPr>
              <a:t>P4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39EA507-9ECB-5FC2-058A-9D140606173E}"/>
              </a:ext>
            </a:extLst>
          </p:cNvPr>
          <p:cNvSpPr txBox="1"/>
          <p:nvPr/>
        </p:nvSpPr>
        <p:spPr>
          <a:xfrm>
            <a:off x="3428999" y="5830391"/>
            <a:ext cx="2573603" cy="66456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sz="1000" dirty="0">
                <a:solidFill>
                  <a:schemeClr val="tx1">
                    <a:alpha val="30000"/>
                  </a:schemeClr>
                </a:solidFill>
                <a:latin typeface="Poppins SemiBold"/>
              </a:rPr>
              <a:t>Create and elevate thought leadership by producing new, timely, influential content and resources that shape the future of our industry</a:t>
            </a:r>
            <a:endParaRPr sz="1000" dirty="0">
              <a:solidFill>
                <a:schemeClr val="tx1">
                  <a:alpha val="30000"/>
                </a:schemeClr>
              </a:solidFill>
              <a:latin typeface="Poppins SemiBold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6562F9A-1EA9-7C1E-430C-0AF827C77841}"/>
              </a:ext>
            </a:extLst>
          </p:cNvPr>
          <p:cNvSpPr txBox="1"/>
          <p:nvPr/>
        </p:nvSpPr>
        <p:spPr>
          <a:xfrm>
            <a:off x="546100" y="4651949"/>
            <a:ext cx="25862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Poppins SemiBold"/>
              </a:rPr>
              <a:t>Improve member retention by identifying and addressing the key factors that impact persistence and success.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F3A595C7-DDF1-7471-46CF-12A135600EEB}"/>
              </a:ext>
            </a:extLst>
          </p:cNvPr>
          <p:cNvSpPr txBox="1"/>
          <p:nvPr/>
        </p:nvSpPr>
        <p:spPr>
          <a:xfrm>
            <a:off x="3416367" y="4660197"/>
            <a:ext cx="25862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alpha val="30000"/>
                  </a:schemeClr>
                </a:solidFill>
                <a:latin typeface="Poppins SemiBold"/>
              </a:rPr>
              <a:t>Accelerate progress on the Comprehensive Campaign</a:t>
            </a:r>
          </a:p>
        </p:txBody>
      </p:sp>
      <p:sp>
        <p:nvSpPr>
          <p:cNvPr id="7" name="Rounded Rectangle 38">
            <a:extLst>
              <a:ext uri="{FF2B5EF4-FFF2-40B4-BE49-F238E27FC236}">
                <a16:creationId xmlns:a16="http://schemas.microsoft.com/office/drawing/2014/main" id="{430A9560-36B2-0563-6390-591FF23C5DEC}"/>
              </a:ext>
            </a:extLst>
          </p:cNvPr>
          <p:cNvSpPr/>
          <p:nvPr/>
        </p:nvSpPr>
        <p:spPr>
          <a:xfrm>
            <a:off x="1642963" y="4104897"/>
            <a:ext cx="1901924" cy="23495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3B594E0-C846-6571-7FEC-6076FAFCFF3F}"/>
              </a:ext>
            </a:extLst>
          </p:cNvPr>
          <p:cNvSpPr txBox="1"/>
          <p:nvPr/>
        </p:nvSpPr>
        <p:spPr>
          <a:xfrm>
            <a:off x="1731863" y="4155119"/>
            <a:ext cx="1838424" cy="2349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50" dirty="0">
                <a:solidFill>
                  <a:schemeClr val="bg2">
                    <a:lumMod val="25000"/>
                  </a:schemeClr>
                </a:solidFill>
                <a:latin typeface="Poppins SemiBold"/>
              </a:rPr>
              <a:t>2 relevant to this committee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6C1B725-D1A5-18BC-55F6-3A62561BC506}"/>
              </a:ext>
            </a:extLst>
          </p:cNvPr>
          <p:cNvGrpSpPr/>
          <p:nvPr/>
        </p:nvGrpSpPr>
        <p:grpSpPr>
          <a:xfrm>
            <a:off x="8047534" y="317500"/>
            <a:ext cx="3646487" cy="361950"/>
            <a:chOff x="8396585" y="317500"/>
            <a:chExt cx="3297436" cy="361950"/>
          </a:xfrm>
        </p:grpSpPr>
        <p:sp>
          <p:nvSpPr>
            <p:cNvPr id="97" name="Rounded Rectangle 3">
              <a:extLst>
                <a:ext uri="{FF2B5EF4-FFF2-40B4-BE49-F238E27FC236}">
                  <a16:creationId xmlns:a16="http://schemas.microsoft.com/office/drawing/2014/main" id="{651FB34D-4C43-0E4C-573B-714CB739D823}"/>
                </a:ext>
              </a:extLst>
            </p:cNvPr>
            <p:cNvSpPr/>
            <p:nvPr/>
          </p:nvSpPr>
          <p:spPr>
            <a:xfrm>
              <a:off x="8396585" y="317500"/>
              <a:ext cx="3297436" cy="36195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82D6522-135A-BCA1-1C70-7BB44F61EDBB}"/>
                </a:ext>
              </a:extLst>
            </p:cNvPr>
            <p:cNvSpPr txBox="1"/>
            <p:nvPr/>
          </p:nvSpPr>
          <p:spPr>
            <a:xfrm>
              <a:off x="8538964" y="406400"/>
              <a:ext cx="3043436" cy="2730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Poppins"/>
                </a:rPr>
                <a:t>Workforce Development Council</a:t>
              </a:r>
            </a:p>
          </p:txBody>
        </p:sp>
      </p:grpSp>
      <p:pic>
        <p:nvPicPr>
          <p:cNvPr id="99" name="Picture 98" descr="icon_funnel_20.png">
            <a:extLst>
              <a:ext uri="{FF2B5EF4-FFF2-40B4-BE49-F238E27FC236}">
                <a16:creationId xmlns:a16="http://schemas.microsoft.com/office/drawing/2014/main" id="{EE7AB9D7-307A-A7B5-E000-C1C721D4B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5952" y="438592"/>
            <a:ext cx="127000" cy="127000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D6912E3E-09ED-7CF1-317F-A4A7AC9B7F37}"/>
              </a:ext>
            </a:extLst>
          </p:cNvPr>
          <p:cNvSpPr txBox="1"/>
          <p:nvPr/>
        </p:nvSpPr>
        <p:spPr>
          <a:xfrm>
            <a:off x="8478982" y="435128"/>
            <a:ext cx="52705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spc="25" dirty="0">
                <a:solidFill>
                  <a:schemeClr val="bg2">
                    <a:lumMod val="25000"/>
                  </a:schemeClr>
                </a:solidFill>
                <a:latin typeface="Poppins Medium"/>
              </a:rPr>
              <a:t>FILTERED</a:t>
            </a:r>
          </a:p>
        </p:txBody>
      </p:sp>
    </p:spTree>
    <p:extLst>
      <p:ext uri="{BB962C8B-B14F-4D97-AF65-F5344CB8AC3E}">
        <p14:creationId xmlns:p14="http://schemas.microsoft.com/office/powerpoint/2010/main" val="3860292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6758" y="240831"/>
            <a:ext cx="2150566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r>
              <a:rPr sz="1200" spc="150" dirty="0">
                <a:solidFill>
                  <a:srgbClr val="FA12EF"/>
                </a:solidFill>
                <a:latin typeface="Poppins SemiBold"/>
              </a:rPr>
              <a:t>STRATEGIC ALIGNMENT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6758" y="520231"/>
            <a:ext cx="5857081" cy="450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200" b="1" spc="-25" dirty="0">
                <a:latin typeface="Poppins"/>
              </a:rPr>
              <a:t>How This Committee </a:t>
            </a:r>
            <a:r>
              <a:rPr lang="en-US" sz="2200" b="1" spc="-25" dirty="0">
                <a:latin typeface="Poppins"/>
              </a:rPr>
              <a:t>Relates to</a:t>
            </a:r>
            <a:r>
              <a:rPr sz="2200" b="1" spc="-25" dirty="0">
                <a:latin typeface="Poppins"/>
              </a:rPr>
              <a:t> Objectives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478" y="1503065"/>
            <a:ext cx="1274961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 spc="50">
                <a:solidFill>
                  <a:srgbClr val="6B7280"/>
                </a:solidFill>
                <a:latin typeface="Poppins"/>
              </a:rPr>
              <a:t>2026 OBJECTIVE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24219" y="1183382"/>
            <a:ext cx="277019" cy="234950"/>
          </a:xfrm>
          <a:prstGeom prst="roundRect">
            <a:avLst>
              <a:gd name="adj" fmla="val 21621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494069" y="1215132"/>
            <a:ext cx="188119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Poppins"/>
              </a:rPr>
              <a:t>C1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67440" y="1437382"/>
            <a:ext cx="841375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700">
                <a:solidFill>
                  <a:srgbClr val="9CA3AF"/>
                </a:solidFill>
                <a:latin typeface="Poppins SemiBold"/>
              </a:rPr>
              <a:t>Communications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364912" y="1183382"/>
            <a:ext cx="300534" cy="234950"/>
          </a:xfrm>
          <a:prstGeom prst="roundRect">
            <a:avLst>
              <a:gd name="adj" fmla="val 21621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434762" y="1215132"/>
            <a:ext cx="211634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Poppins"/>
              </a:rPr>
              <a:t>C2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25298" y="1437382"/>
            <a:ext cx="830659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700">
                <a:solidFill>
                  <a:srgbClr val="9CA3AF"/>
                </a:solidFill>
                <a:latin typeface="Poppins SemiBold"/>
              </a:rPr>
              <a:t>Member Services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15328" y="1183382"/>
            <a:ext cx="304701" cy="234950"/>
          </a:xfrm>
          <a:prstGeom prst="roundRect">
            <a:avLst>
              <a:gd name="adj" fmla="val 21621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385178" y="1215132"/>
            <a:ext cx="215801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Poppins"/>
              </a:rPr>
              <a:t>C3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86641" y="1437382"/>
            <a:ext cx="612973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700">
                <a:solidFill>
                  <a:srgbClr val="9CA3AF"/>
                </a:solidFill>
                <a:latin typeface="Poppins SemiBold"/>
              </a:rPr>
              <a:t>Certification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263562" y="1183382"/>
            <a:ext cx="313333" cy="234950"/>
          </a:xfrm>
          <a:prstGeom prst="roundRect">
            <a:avLst>
              <a:gd name="adj" fmla="val 21621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333412" y="1215132"/>
            <a:ext cx="22443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Poppins"/>
              </a:rPr>
              <a:t>C4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08880" y="1437382"/>
            <a:ext cx="654348" cy="2900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sz="700">
                <a:solidFill>
                  <a:srgbClr val="9CA3AF"/>
                </a:solidFill>
                <a:latin typeface="Poppins SemiBold"/>
              </a:rPr>
              <a:t>Sustainability Standards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896478" y="1126232"/>
            <a:ext cx="952500" cy="580033"/>
          </a:xfrm>
          <a:prstGeom prst="roundRect">
            <a:avLst>
              <a:gd name="adj" fmla="val 10947"/>
            </a:avLst>
          </a:prstGeom>
          <a:solidFill>
            <a:srgbClr val="FA12EF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7896478" y="1126232"/>
            <a:ext cx="952500" cy="635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8842628" y="1126232"/>
            <a:ext cx="6350" cy="580033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896478" y="1126232"/>
            <a:ext cx="6350" cy="580033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8217649" y="1183382"/>
            <a:ext cx="310059" cy="234950"/>
          </a:xfrm>
          <a:prstGeom prst="roundRect">
            <a:avLst>
              <a:gd name="adj" fmla="val 21621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287499" y="1215132"/>
            <a:ext cx="221159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Poppins"/>
              </a:rPr>
              <a:t>C5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67829" y="1437382"/>
            <a:ext cx="641449" cy="2900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sz="700" dirty="0">
                <a:latin typeface="Poppins SemiBold"/>
              </a:rPr>
              <a:t>Workforce Development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170943" y="1183382"/>
            <a:ext cx="308570" cy="234950"/>
          </a:xfrm>
          <a:prstGeom prst="roundRect">
            <a:avLst>
              <a:gd name="adj" fmla="val 21621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240793" y="1215132"/>
            <a:ext cx="21967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Poppins"/>
              </a:rPr>
              <a:t>C6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37692" y="1437382"/>
            <a:ext cx="606723" cy="2900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sz="700">
                <a:solidFill>
                  <a:srgbClr val="9CA3AF"/>
                </a:solidFill>
                <a:latin typeface="Poppins SemiBold"/>
              </a:rPr>
              <a:t>Industry Partnerships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129594" y="1183382"/>
            <a:ext cx="296267" cy="234950"/>
          </a:xfrm>
          <a:prstGeom prst="roundRect">
            <a:avLst>
              <a:gd name="adj" fmla="val 21621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0199444" y="1215132"/>
            <a:ext cx="207367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Poppins"/>
              </a:rPr>
              <a:t>C7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950207" y="1437382"/>
            <a:ext cx="686792" cy="2900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</a:pPr>
            <a:r>
              <a:rPr sz="700">
                <a:solidFill>
                  <a:srgbClr val="9CA3AF"/>
                </a:solidFill>
                <a:latin typeface="Poppins SemiBold"/>
              </a:rPr>
              <a:t>Public Policy &amp; Advocacy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11075248" y="1183382"/>
            <a:ext cx="309860" cy="234950"/>
          </a:xfrm>
          <a:prstGeom prst="roundRect">
            <a:avLst>
              <a:gd name="adj" fmla="val 21621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11145098" y="1215132"/>
            <a:ext cx="22096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FFFFFF"/>
                </a:solidFill>
                <a:latin typeface="Poppins"/>
              </a:rPr>
              <a:t>C8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793566" y="1437382"/>
            <a:ext cx="924123" cy="1905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sz="700">
                <a:solidFill>
                  <a:srgbClr val="9CA3AF"/>
                </a:solidFill>
                <a:latin typeface="Poppins SemiBold"/>
              </a:rPr>
              <a:t>Annual Conference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0478" y="1981200"/>
            <a:ext cx="2050852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>
                <a:solidFill>
                  <a:srgbClr val="172554"/>
                </a:solidFill>
                <a:latin typeface="Poppins SemiBold"/>
              </a:rPr>
              <a:t>Elevate thought leadership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486528" y="200660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5489828" y="205740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6442328" y="205740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7344028" y="200660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7896478" y="1757065"/>
            <a:ext cx="952500" cy="651570"/>
          </a:xfrm>
          <a:prstGeom prst="rect">
            <a:avLst/>
          </a:prstGeom>
          <a:solidFill>
            <a:srgbClr val="FA12EF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8842628" y="1757065"/>
            <a:ext cx="6350" cy="65157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7896478" y="1757065"/>
            <a:ext cx="6350" cy="65157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8347328" y="205740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9299828" y="205740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ounded Rectangle 54"/>
          <p:cNvSpPr/>
          <p:nvPr/>
        </p:nvSpPr>
        <p:spPr>
          <a:xfrm>
            <a:off x="10201528" y="200660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ounded Rectangle 55"/>
          <p:cNvSpPr/>
          <p:nvPr/>
        </p:nvSpPr>
        <p:spPr>
          <a:xfrm>
            <a:off x="11204828" y="205740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552802" y="2632770"/>
            <a:ext cx="2017316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>
                <a:solidFill>
                  <a:srgbClr val="172554"/>
                </a:solidFill>
                <a:latin typeface="Poppins SemiBold"/>
              </a:rPr>
              <a:t>Strengthen brand visibility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4486528" y="265817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ounded Rectangle 59"/>
          <p:cNvSpPr/>
          <p:nvPr/>
        </p:nvSpPr>
        <p:spPr>
          <a:xfrm>
            <a:off x="5489828" y="270897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ounded Rectangle 60"/>
          <p:cNvSpPr/>
          <p:nvPr/>
        </p:nvSpPr>
        <p:spPr>
          <a:xfrm>
            <a:off x="6442328" y="270897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ounded Rectangle 61"/>
          <p:cNvSpPr/>
          <p:nvPr/>
        </p:nvSpPr>
        <p:spPr>
          <a:xfrm>
            <a:off x="7394828" y="270897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7896478" y="2408634"/>
            <a:ext cx="952500" cy="651570"/>
          </a:xfrm>
          <a:prstGeom prst="rect">
            <a:avLst/>
          </a:prstGeom>
          <a:solidFill>
            <a:srgbClr val="FA12EF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/>
          <p:cNvSpPr/>
          <p:nvPr/>
        </p:nvSpPr>
        <p:spPr>
          <a:xfrm>
            <a:off x="8842628" y="2408634"/>
            <a:ext cx="6350" cy="65157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7896478" y="2408634"/>
            <a:ext cx="6350" cy="65157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ounded Rectangle 65"/>
          <p:cNvSpPr/>
          <p:nvPr/>
        </p:nvSpPr>
        <p:spPr>
          <a:xfrm>
            <a:off x="8347328" y="270897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ounded Rectangle 66"/>
          <p:cNvSpPr/>
          <p:nvPr/>
        </p:nvSpPr>
        <p:spPr>
          <a:xfrm>
            <a:off x="9299828" y="270897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ounded Rectangle 67"/>
          <p:cNvSpPr/>
          <p:nvPr/>
        </p:nvSpPr>
        <p:spPr>
          <a:xfrm>
            <a:off x="10252328" y="2708970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ounded Rectangle 68"/>
          <p:cNvSpPr/>
          <p:nvPr/>
        </p:nvSpPr>
        <p:spPr>
          <a:xfrm>
            <a:off x="11154028" y="2658170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TextBox 70"/>
          <p:cNvSpPr txBox="1"/>
          <p:nvPr/>
        </p:nvSpPr>
        <p:spPr>
          <a:xfrm>
            <a:off x="556672" y="3176389"/>
            <a:ext cx="2925068" cy="482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50">
                <a:solidFill>
                  <a:srgbClr val="172554"/>
                </a:solidFill>
                <a:latin typeface="Poppins SemiBold"/>
              </a:rPr>
              <a:t>Develop member-centric engagement model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4537328" y="3360539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ounded Rectangle 72"/>
          <p:cNvSpPr/>
          <p:nvPr/>
        </p:nvSpPr>
        <p:spPr>
          <a:xfrm>
            <a:off x="5439028" y="3309739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ounded Rectangle 73"/>
          <p:cNvSpPr/>
          <p:nvPr/>
        </p:nvSpPr>
        <p:spPr>
          <a:xfrm>
            <a:off x="6442328" y="3360539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ounded Rectangle 74"/>
          <p:cNvSpPr/>
          <p:nvPr/>
        </p:nvSpPr>
        <p:spPr>
          <a:xfrm>
            <a:off x="7394828" y="3360539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7896478" y="3060204"/>
            <a:ext cx="952500" cy="651570"/>
          </a:xfrm>
          <a:prstGeom prst="rect">
            <a:avLst/>
          </a:prstGeom>
          <a:solidFill>
            <a:srgbClr val="FA12EF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8842628" y="3060204"/>
            <a:ext cx="6350" cy="65157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7896478" y="3060204"/>
            <a:ext cx="6350" cy="65157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ounded Rectangle 78"/>
          <p:cNvSpPr/>
          <p:nvPr/>
        </p:nvSpPr>
        <p:spPr>
          <a:xfrm>
            <a:off x="8347328" y="3360539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ounded Rectangle 79"/>
          <p:cNvSpPr/>
          <p:nvPr/>
        </p:nvSpPr>
        <p:spPr>
          <a:xfrm>
            <a:off x="9299828" y="3360539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ounded Rectangle 80"/>
          <p:cNvSpPr/>
          <p:nvPr/>
        </p:nvSpPr>
        <p:spPr>
          <a:xfrm>
            <a:off x="10252328" y="3360539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ounded Rectangle 81"/>
          <p:cNvSpPr/>
          <p:nvPr/>
        </p:nvSpPr>
        <p:spPr>
          <a:xfrm>
            <a:off x="11154028" y="3309739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TextBox 83"/>
          <p:cNvSpPr txBox="1"/>
          <p:nvPr/>
        </p:nvSpPr>
        <p:spPr>
          <a:xfrm>
            <a:off x="564907" y="3827959"/>
            <a:ext cx="2625229" cy="482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50">
                <a:solidFill>
                  <a:srgbClr val="172554"/>
                </a:solidFill>
                <a:latin typeface="Poppins SemiBold"/>
              </a:rPr>
              <a:t>Launch new training &amp; certification programs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4537328" y="4012109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ounded Rectangle 85"/>
          <p:cNvSpPr/>
          <p:nvPr/>
        </p:nvSpPr>
        <p:spPr>
          <a:xfrm>
            <a:off x="5489828" y="4012109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ounded Rectangle 86"/>
          <p:cNvSpPr/>
          <p:nvPr/>
        </p:nvSpPr>
        <p:spPr>
          <a:xfrm>
            <a:off x="6391528" y="3961309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ounded Rectangle 87"/>
          <p:cNvSpPr/>
          <p:nvPr/>
        </p:nvSpPr>
        <p:spPr>
          <a:xfrm>
            <a:off x="7344028" y="3961309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7896478" y="3711773"/>
            <a:ext cx="952500" cy="651570"/>
          </a:xfrm>
          <a:prstGeom prst="rect">
            <a:avLst/>
          </a:prstGeom>
          <a:solidFill>
            <a:srgbClr val="FA12EF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8842628" y="3711773"/>
            <a:ext cx="6350" cy="65157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7896478" y="3711773"/>
            <a:ext cx="6350" cy="65157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ounded Rectangle 91"/>
          <p:cNvSpPr/>
          <p:nvPr/>
        </p:nvSpPr>
        <p:spPr>
          <a:xfrm>
            <a:off x="8277478" y="3942259"/>
            <a:ext cx="190500" cy="1905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ounded Rectangle 92"/>
          <p:cNvSpPr/>
          <p:nvPr/>
        </p:nvSpPr>
        <p:spPr>
          <a:xfrm>
            <a:off x="9299828" y="4012109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ounded Rectangle 93"/>
          <p:cNvSpPr/>
          <p:nvPr/>
        </p:nvSpPr>
        <p:spPr>
          <a:xfrm>
            <a:off x="10252328" y="4012109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ounded Rectangle 94"/>
          <p:cNvSpPr/>
          <p:nvPr/>
        </p:nvSpPr>
        <p:spPr>
          <a:xfrm>
            <a:off x="11204828" y="4012109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TextBox 96"/>
          <p:cNvSpPr txBox="1"/>
          <p:nvPr/>
        </p:nvSpPr>
        <p:spPr>
          <a:xfrm>
            <a:off x="561831" y="4587478"/>
            <a:ext cx="2881908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>
                <a:solidFill>
                  <a:srgbClr val="172554"/>
                </a:solidFill>
                <a:latin typeface="Poppins SemiBold"/>
              </a:rPr>
              <a:t>Build strategic partnership framework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4537328" y="466367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ounded Rectangle 98"/>
          <p:cNvSpPr/>
          <p:nvPr/>
        </p:nvSpPr>
        <p:spPr>
          <a:xfrm>
            <a:off x="5489828" y="466367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ounded Rectangle 99"/>
          <p:cNvSpPr/>
          <p:nvPr/>
        </p:nvSpPr>
        <p:spPr>
          <a:xfrm>
            <a:off x="6442328" y="466367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ounded Rectangle 100"/>
          <p:cNvSpPr/>
          <p:nvPr/>
        </p:nvSpPr>
        <p:spPr>
          <a:xfrm>
            <a:off x="7344028" y="4612878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7896478" y="4363343"/>
            <a:ext cx="952500" cy="651570"/>
          </a:xfrm>
          <a:prstGeom prst="rect">
            <a:avLst/>
          </a:prstGeom>
          <a:solidFill>
            <a:srgbClr val="FA12EF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8842628" y="4363343"/>
            <a:ext cx="6350" cy="65157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7896478" y="4363343"/>
            <a:ext cx="6350" cy="65157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ounded Rectangle 104"/>
          <p:cNvSpPr/>
          <p:nvPr/>
        </p:nvSpPr>
        <p:spPr>
          <a:xfrm>
            <a:off x="8347328" y="466367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ounded Rectangle 105"/>
          <p:cNvSpPr/>
          <p:nvPr/>
        </p:nvSpPr>
        <p:spPr>
          <a:xfrm>
            <a:off x="9249028" y="4612878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ounded Rectangle 106"/>
          <p:cNvSpPr/>
          <p:nvPr/>
        </p:nvSpPr>
        <p:spPr>
          <a:xfrm>
            <a:off x="10201528" y="4612878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ounded Rectangle 107"/>
          <p:cNvSpPr/>
          <p:nvPr/>
        </p:nvSpPr>
        <p:spPr>
          <a:xfrm>
            <a:off x="11204828" y="466367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TextBox 109"/>
          <p:cNvSpPr txBox="1"/>
          <p:nvPr/>
        </p:nvSpPr>
        <p:spPr>
          <a:xfrm>
            <a:off x="560343" y="5131098"/>
            <a:ext cx="2687241" cy="482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50" dirty="0">
                <a:solidFill>
                  <a:srgbClr val="172554"/>
                </a:solidFill>
                <a:latin typeface="Poppins SemiBold"/>
              </a:rPr>
              <a:t>Optimize core programs &amp; affiliated councils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4537328" y="531524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ounded Rectangle 111"/>
          <p:cNvSpPr/>
          <p:nvPr/>
        </p:nvSpPr>
        <p:spPr>
          <a:xfrm>
            <a:off x="5439028" y="5264448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ounded Rectangle 112"/>
          <p:cNvSpPr/>
          <p:nvPr/>
        </p:nvSpPr>
        <p:spPr>
          <a:xfrm>
            <a:off x="6442328" y="531524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ounded Rectangle 113"/>
          <p:cNvSpPr/>
          <p:nvPr/>
        </p:nvSpPr>
        <p:spPr>
          <a:xfrm>
            <a:off x="7394828" y="531524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14"/>
          <p:cNvSpPr/>
          <p:nvPr/>
        </p:nvSpPr>
        <p:spPr>
          <a:xfrm>
            <a:off x="7896478" y="5014912"/>
            <a:ext cx="952500" cy="651570"/>
          </a:xfrm>
          <a:prstGeom prst="rect">
            <a:avLst/>
          </a:prstGeom>
          <a:solidFill>
            <a:srgbClr val="FA12EF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Rectangle 115"/>
          <p:cNvSpPr/>
          <p:nvPr/>
        </p:nvSpPr>
        <p:spPr>
          <a:xfrm>
            <a:off x="8842628" y="5014912"/>
            <a:ext cx="6350" cy="65157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Rectangle 116"/>
          <p:cNvSpPr/>
          <p:nvPr/>
        </p:nvSpPr>
        <p:spPr>
          <a:xfrm>
            <a:off x="7896478" y="5014912"/>
            <a:ext cx="6350" cy="651570"/>
          </a:xfrm>
          <a:prstGeom prst="rect">
            <a:avLst/>
          </a:prstGeom>
          <a:solidFill>
            <a:srgbClr val="5B5F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Rounded Rectangle 117"/>
          <p:cNvSpPr/>
          <p:nvPr/>
        </p:nvSpPr>
        <p:spPr>
          <a:xfrm>
            <a:off x="8277478" y="5245398"/>
            <a:ext cx="190500" cy="19050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9" name="Rounded Rectangle 118"/>
          <p:cNvSpPr/>
          <p:nvPr/>
        </p:nvSpPr>
        <p:spPr>
          <a:xfrm>
            <a:off x="9299828" y="531524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ounded Rectangle 119"/>
          <p:cNvSpPr/>
          <p:nvPr/>
        </p:nvSpPr>
        <p:spPr>
          <a:xfrm>
            <a:off x="10252328" y="5315248"/>
            <a:ext cx="50800" cy="50800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Rounded Rectangle 120"/>
          <p:cNvSpPr/>
          <p:nvPr/>
        </p:nvSpPr>
        <p:spPr>
          <a:xfrm>
            <a:off x="11154028" y="5264448"/>
            <a:ext cx="152400" cy="152400"/>
          </a:xfrm>
          <a:prstGeom prst="roundRect">
            <a:avLst>
              <a:gd name="adj" fmla="val 50000"/>
            </a:avLst>
          </a:prstGeom>
          <a:solidFill>
            <a:srgbClr val="C9CC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TextBox 121"/>
          <p:cNvSpPr txBox="1"/>
          <p:nvPr/>
        </p:nvSpPr>
        <p:spPr>
          <a:xfrm>
            <a:off x="1328900" y="6318250"/>
            <a:ext cx="10424716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00" dirty="0">
                <a:solidFill>
                  <a:srgbClr val="6B7280"/>
                </a:solidFill>
                <a:latin typeface="Poppins Medium"/>
              </a:rPr>
              <a:t>connect to the Workforce Development Council. Other committees are shown for context.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08000" y="6318250"/>
            <a:ext cx="802084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000" b="1" dirty="0">
                <a:solidFill>
                  <a:srgbClr val="FA12EF"/>
                </a:solidFill>
                <a:latin typeface="Poppins"/>
              </a:rPr>
              <a:t>2 objectives</a:t>
            </a: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E668ED1F-11E9-A3B5-9C07-90EEDE5778E1}"/>
              </a:ext>
            </a:extLst>
          </p:cNvPr>
          <p:cNvGrpSpPr/>
          <p:nvPr/>
        </p:nvGrpSpPr>
        <p:grpSpPr>
          <a:xfrm>
            <a:off x="8047534" y="317500"/>
            <a:ext cx="3646487" cy="361950"/>
            <a:chOff x="8396585" y="317500"/>
            <a:chExt cx="3297436" cy="361950"/>
          </a:xfrm>
        </p:grpSpPr>
        <p:sp>
          <p:nvSpPr>
            <p:cNvPr id="130" name="Rounded Rectangle 3">
              <a:extLst>
                <a:ext uri="{FF2B5EF4-FFF2-40B4-BE49-F238E27FC236}">
                  <a16:creationId xmlns:a16="http://schemas.microsoft.com/office/drawing/2014/main" id="{99183436-77FE-89D7-D840-AAECF2FC081A}"/>
                </a:ext>
              </a:extLst>
            </p:cNvPr>
            <p:cNvSpPr/>
            <p:nvPr/>
          </p:nvSpPr>
          <p:spPr>
            <a:xfrm>
              <a:off x="8396585" y="317500"/>
              <a:ext cx="3297436" cy="36195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4C2D9421-D79F-AB9A-E5E8-01758728B0BD}"/>
                </a:ext>
              </a:extLst>
            </p:cNvPr>
            <p:cNvSpPr txBox="1"/>
            <p:nvPr/>
          </p:nvSpPr>
          <p:spPr>
            <a:xfrm>
              <a:off x="8538964" y="406400"/>
              <a:ext cx="3043436" cy="2730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Poppins"/>
                </a:rPr>
                <a:t>Workforce Development Council</a:t>
              </a:r>
            </a:p>
          </p:txBody>
        </p:sp>
      </p:grpSp>
      <p:pic>
        <p:nvPicPr>
          <p:cNvPr id="132" name="Picture 131" descr="icon_funnel_20.png">
            <a:extLst>
              <a:ext uri="{FF2B5EF4-FFF2-40B4-BE49-F238E27FC236}">
                <a16:creationId xmlns:a16="http://schemas.microsoft.com/office/drawing/2014/main" id="{5B494868-FEF8-19E8-31D3-542D74374E6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8235952" y="438592"/>
            <a:ext cx="127000" cy="127000"/>
          </a:xfrm>
          <a:prstGeom prst="rect">
            <a:avLst/>
          </a:prstGeom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794728FD-C8C6-74C5-51B0-069FCB55AE0A}"/>
              </a:ext>
            </a:extLst>
          </p:cNvPr>
          <p:cNvSpPr txBox="1"/>
          <p:nvPr/>
        </p:nvSpPr>
        <p:spPr>
          <a:xfrm>
            <a:off x="8478982" y="435128"/>
            <a:ext cx="52705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spc="25" dirty="0">
                <a:solidFill>
                  <a:schemeClr val="bg2">
                    <a:lumMod val="25000"/>
                  </a:schemeClr>
                </a:solidFill>
                <a:latin typeface="Poppins Medium"/>
              </a:rPr>
              <a:t>FILTERED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D7E3A-5D4F-B0F9-D6D1-E2F1263A5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A8EA194-B390-AA21-09F3-19B4DD2C1C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D43925-C83D-D8D2-3A76-290C4261FE8D}"/>
              </a:ext>
            </a:extLst>
          </p:cNvPr>
          <p:cNvSpPr txBox="1"/>
          <p:nvPr/>
        </p:nvSpPr>
        <p:spPr>
          <a:xfrm>
            <a:off x="508000" y="320675"/>
            <a:ext cx="11201400" cy="2730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200" spc="150" dirty="0">
                <a:solidFill>
                  <a:srgbClr val="FA12EF"/>
                </a:solidFill>
                <a:latin typeface="Poppins SemiBold"/>
              </a:rPr>
              <a:t>ANNUAL PERFORMANCE SUMMARY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079A35-82FE-939B-4914-B8FF05C8E456}"/>
              </a:ext>
            </a:extLst>
          </p:cNvPr>
          <p:cNvSpPr txBox="1"/>
          <p:nvPr/>
        </p:nvSpPr>
        <p:spPr>
          <a:xfrm>
            <a:off x="508000" y="600075"/>
            <a:ext cx="4715966" cy="450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200" b="1" spc="-25" dirty="0">
                <a:latin typeface="Poppins"/>
              </a:rPr>
              <a:t>FY 2026 · Jul 1, 2025 – Jun 30, 2026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556276E-7BB4-1327-6F85-956D5B905482}"/>
              </a:ext>
            </a:extLst>
          </p:cNvPr>
          <p:cNvSpPr/>
          <p:nvPr/>
        </p:nvSpPr>
        <p:spPr>
          <a:xfrm>
            <a:off x="508000" y="1157784"/>
            <a:ext cx="1905000" cy="1498600"/>
          </a:xfrm>
          <a:prstGeom prst="roundRect">
            <a:avLst>
              <a:gd name="adj" fmla="val 6779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D14C44-FB87-24F7-81FD-739D173D9487}"/>
              </a:ext>
            </a:extLst>
          </p:cNvPr>
          <p:cNvSpPr txBox="1"/>
          <p:nvPr/>
        </p:nvSpPr>
        <p:spPr>
          <a:xfrm>
            <a:off x="685800" y="1303834"/>
            <a:ext cx="663972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spc="75">
                <a:solidFill>
                  <a:srgbClr val="FFFFFF"/>
                </a:solidFill>
                <a:latin typeface="Poppins SemiBold"/>
              </a:rPr>
              <a:t>OVERALL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3BD14C-FF56-3DE3-EEF7-20CD821A186A}"/>
              </a:ext>
            </a:extLst>
          </p:cNvPr>
          <p:cNvSpPr txBox="1"/>
          <p:nvPr/>
        </p:nvSpPr>
        <p:spPr>
          <a:xfrm>
            <a:off x="685800" y="1399084"/>
            <a:ext cx="645616" cy="742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3800" b="1" spc="-100">
                <a:solidFill>
                  <a:srgbClr val="FFFFFF"/>
                </a:solidFill>
                <a:latin typeface="Poppins"/>
              </a:rPr>
              <a:t>68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49B6DB-E826-218D-A453-0FE92F162B90}"/>
              </a:ext>
            </a:extLst>
          </p:cNvPr>
          <p:cNvSpPr txBox="1"/>
          <p:nvPr/>
        </p:nvSpPr>
        <p:spPr>
          <a:xfrm>
            <a:off x="1306016" y="1678484"/>
            <a:ext cx="238720" cy="368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Poppins"/>
              </a:rPr>
              <a:t>%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3F509E6-F065-0CDB-76C6-6493C8E5A227}"/>
              </a:ext>
            </a:extLst>
          </p:cNvPr>
          <p:cNvSpPr/>
          <p:nvPr/>
        </p:nvSpPr>
        <p:spPr>
          <a:xfrm>
            <a:off x="685800" y="2046784"/>
            <a:ext cx="1549400" cy="63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A042DF6-F838-5A41-7AB7-AD90E53C457A}"/>
              </a:ext>
            </a:extLst>
          </p:cNvPr>
          <p:cNvSpPr/>
          <p:nvPr/>
        </p:nvSpPr>
        <p:spPr>
          <a:xfrm>
            <a:off x="685800" y="2046784"/>
            <a:ext cx="1053505" cy="63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7B2BC2-5823-F89B-B912-9E6D0211DB3E}"/>
              </a:ext>
            </a:extLst>
          </p:cNvPr>
          <p:cNvSpPr txBox="1"/>
          <p:nvPr/>
        </p:nvSpPr>
        <p:spPr>
          <a:xfrm>
            <a:off x="685800" y="2180134"/>
            <a:ext cx="1574800" cy="393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 dirty="0">
                <a:solidFill>
                  <a:srgbClr val="FFFFFF"/>
                </a:solidFill>
                <a:latin typeface="Poppins Medium"/>
              </a:rPr>
              <a:t>complete across </a:t>
            </a:r>
            <a:r>
              <a:rPr lang="en-US" sz="900" dirty="0">
                <a:solidFill>
                  <a:srgbClr val="FFFFFF"/>
                </a:solidFill>
                <a:latin typeface="Poppins Medium"/>
              </a:rPr>
              <a:t>6</a:t>
            </a:r>
            <a:r>
              <a:rPr sz="900" dirty="0">
                <a:solidFill>
                  <a:srgbClr val="FFFFFF"/>
                </a:solidFill>
                <a:latin typeface="Poppins Medium"/>
              </a:rPr>
              <a:t> objectives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5B78BFB-7606-7CFE-8E01-5FFB41295F47}"/>
              </a:ext>
            </a:extLst>
          </p:cNvPr>
          <p:cNvSpPr/>
          <p:nvPr/>
        </p:nvSpPr>
        <p:spPr>
          <a:xfrm>
            <a:off x="2590800" y="1157784"/>
            <a:ext cx="9093200" cy="1498600"/>
          </a:xfrm>
          <a:prstGeom prst="roundRect">
            <a:avLst>
              <a:gd name="adj" fmla="val 6779"/>
            </a:avLst>
          </a:prstGeom>
          <a:solidFill>
            <a:srgbClr val="4A452A">
              <a:alpha val="5098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06ED21-151D-9F51-EAB5-9489FA83A934}"/>
              </a:ext>
            </a:extLst>
          </p:cNvPr>
          <p:cNvSpPr txBox="1"/>
          <p:nvPr/>
        </p:nvSpPr>
        <p:spPr>
          <a:xfrm>
            <a:off x="2768600" y="1363167"/>
            <a:ext cx="74682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 spc="75" dirty="0">
                <a:solidFill>
                  <a:srgbClr val="4667A7"/>
                </a:solidFill>
                <a:latin typeface="Poppins"/>
              </a:rPr>
              <a:t>SUMMARY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808DCB-EFB1-3626-5B89-CA93A66E7AE8}"/>
              </a:ext>
            </a:extLst>
          </p:cNvPr>
          <p:cNvSpPr txBox="1"/>
          <p:nvPr/>
        </p:nvSpPr>
        <p:spPr>
          <a:xfrm>
            <a:off x="2768600" y="1591767"/>
            <a:ext cx="8522692" cy="92223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42000"/>
              </a:lnSpc>
            </a:pPr>
            <a:r>
              <a:rPr sz="1100" dirty="0">
                <a:solidFill>
                  <a:srgbClr val="374151"/>
                </a:solidFill>
                <a:latin typeface="Poppins"/>
              </a:rPr>
              <a:t>NASM shows excellent progress toward its strategic goals with an overall completion rate of 68%. Training and certification initiatives lead at 85%, while partnership development and member engagement are advancing at 70% and 60%, respectively. Brand visibility efforts show early traction at 40%, though thought leadership content remains in early stages.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55EA2D-C651-463C-8DBE-E6768192FF98}"/>
              </a:ext>
            </a:extLst>
          </p:cNvPr>
          <p:cNvSpPr txBox="1"/>
          <p:nvPr/>
        </p:nvSpPr>
        <p:spPr>
          <a:xfrm>
            <a:off x="647700" y="3251200"/>
            <a:ext cx="671314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b="1" spc="25">
                <a:solidFill>
                  <a:srgbClr val="6B7280"/>
                </a:solidFill>
                <a:latin typeface="Poppins"/>
              </a:rPr>
              <a:t>OBJECTIVE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C74DAF-49E5-1236-49C8-CB1110993DDB}"/>
              </a:ext>
            </a:extLst>
          </p:cNvPr>
          <p:cNvSpPr txBox="1"/>
          <p:nvPr/>
        </p:nvSpPr>
        <p:spPr>
          <a:xfrm>
            <a:off x="6121400" y="3251200"/>
            <a:ext cx="1171972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b="1" spc="25">
                <a:solidFill>
                  <a:srgbClr val="6B7280"/>
                </a:solidFill>
                <a:latin typeface="Poppins"/>
              </a:rPr>
              <a:t>PERCENT COMPLETE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CA9F98-18B8-B55C-E3C1-832C7E783097}"/>
              </a:ext>
            </a:extLst>
          </p:cNvPr>
          <p:cNvSpPr txBox="1"/>
          <p:nvPr/>
        </p:nvSpPr>
        <p:spPr>
          <a:xfrm>
            <a:off x="8293100" y="3251200"/>
            <a:ext cx="720229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b="1" spc="25">
                <a:solidFill>
                  <a:srgbClr val="6B7280"/>
                </a:solidFill>
                <a:latin typeface="Poppins"/>
              </a:rPr>
              <a:t>SUB-GOALS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467CDF-3593-FF36-04D9-50C4AA0EB8DB}"/>
              </a:ext>
            </a:extLst>
          </p:cNvPr>
          <p:cNvSpPr txBox="1"/>
          <p:nvPr/>
        </p:nvSpPr>
        <p:spPr>
          <a:xfrm>
            <a:off x="11109127" y="3251200"/>
            <a:ext cx="485973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r"/>
            <a:r>
              <a:rPr sz="850" b="1" spc="25">
                <a:solidFill>
                  <a:srgbClr val="6B7280"/>
                </a:solidFill>
                <a:latin typeface="Poppins"/>
              </a:rPr>
              <a:t>STATUS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CB97E988-ABF3-E3DD-49FA-73E8F65F0069}"/>
              </a:ext>
            </a:extLst>
          </p:cNvPr>
          <p:cNvSpPr/>
          <p:nvPr/>
        </p:nvSpPr>
        <p:spPr>
          <a:xfrm>
            <a:off x="508000" y="3460750"/>
            <a:ext cx="11176000" cy="416917"/>
          </a:xfrm>
          <a:prstGeom prst="roundRect">
            <a:avLst>
              <a:gd name="adj" fmla="val 1827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526CC79-6BB2-ACC4-9118-3D46348C8AC1}"/>
              </a:ext>
            </a:extLst>
          </p:cNvPr>
          <p:cNvSpPr/>
          <p:nvPr/>
        </p:nvSpPr>
        <p:spPr>
          <a:xfrm>
            <a:off x="508000" y="3460750"/>
            <a:ext cx="11176000" cy="416917"/>
          </a:xfrm>
          <a:prstGeom prst="roundRect">
            <a:avLst>
              <a:gd name="adj" fmla="val 18277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1263CB0-3726-9D1F-2EA8-2E98F8A6B9E9}"/>
              </a:ext>
            </a:extLst>
          </p:cNvPr>
          <p:cNvSpPr/>
          <p:nvPr/>
        </p:nvSpPr>
        <p:spPr>
          <a:xfrm>
            <a:off x="508000" y="3460750"/>
            <a:ext cx="31750" cy="41691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151AEC6-56A2-CDEC-0601-DF7DC51EE632}"/>
              </a:ext>
            </a:extLst>
          </p:cNvPr>
          <p:cNvSpPr txBox="1"/>
          <p:nvPr/>
        </p:nvSpPr>
        <p:spPr>
          <a:xfrm>
            <a:off x="679450" y="3567609"/>
            <a:ext cx="2050852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 dirty="0">
                <a:latin typeface="Poppins SemiBold"/>
              </a:rPr>
              <a:t>Elevate thought leadership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6596B63-A4AA-614B-908E-D38550EFA457}"/>
              </a:ext>
            </a:extLst>
          </p:cNvPr>
          <p:cNvSpPr/>
          <p:nvPr/>
        </p:nvSpPr>
        <p:spPr>
          <a:xfrm>
            <a:off x="6115050" y="3624759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091722-BCA0-1D7F-45DC-5CF373B9DF0C}"/>
              </a:ext>
            </a:extLst>
          </p:cNvPr>
          <p:cNvSpPr txBox="1"/>
          <p:nvPr/>
        </p:nvSpPr>
        <p:spPr>
          <a:xfrm>
            <a:off x="7791450" y="3570784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72554"/>
                </a:solidFill>
                <a:latin typeface="Poppins"/>
              </a:rPr>
              <a:t>0%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2955A3D3-CB09-22FD-9C6B-326D96274F7F}"/>
              </a:ext>
            </a:extLst>
          </p:cNvPr>
          <p:cNvSpPr/>
          <p:nvPr/>
        </p:nvSpPr>
        <p:spPr>
          <a:xfrm>
            <a:off x="8286750" y="3618409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21AC8F1-FEEF-EBF1-4FAF-A8C4F7D3911C}"/>
              </a:ext>
            </a:extLst>
          </p:cNvPr>
          <p:cNvSpPr/>
          <p:nvPr/>
        </p:nvSpPr>
        <p:spPr>
          <a:xfrm>
            <a:off x="8286750" y="3618409"/>
            <a:ext cx="952500" cy="101600"/>
          </a:xfrm>
          <a:prstGeom prst="rect">
            <a:avLst/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14E7C56-BE10-C4C7-CAAC-33BCA8C07BB5}"/>
              </a:ext>
            </a:extLst>
          </p:cNvPr>
          <p:cNvSpPr txBox="1"/>
          <p:nvPr/>
        </p:nvSpPr>
        <p:spPr>
          <a:xfrm>
            <a:off x="9315450" y="3589834"/>
            <a:ext cx="722312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6B7280"/>
                </a:solidFill>
                <a:latin typeface="Poppins SemiBold"/>
              </a:rPr>
              <a:t>2 sub-goals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B97401FD-3950-893C-045C-B3F59FEAE9CE}"/>
              </a:ext>
            </a:extLst>
          </p:cNvPr>
          <p:cNvSpPr/>
          <p:nvPr/>
        </p:nvSpPr>
        <p:spPr>
          <a:xfrm>
            <a:off x="508000" y="3941167"/>
            <a:ext cx="11176000" cy="417016"/>
          </a:xfrm>
          <a:prstGeom prst="roundRect">
            <a:avLst>
              <a:gd name="adj" fmla="val 18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E6C2CD54-B2FE-D625-CC4A-13569459CA5E}"/>
              </a:ext>
            </a:extLst>
          </p:cNvPr>
          <p:cNvSpPr/>
          <p:nvPr/>
        </p:nvSpPr>
        <p:spPr>
          <a:xfrm>
            <a:off x="508000" y="3941167"/>
            <a:ext cx="11176000" cy="417016"/>
          </a:xfrm>
          <a:prstGeom prst="roundRect">
            <a:avLst>
              <a:gd name="adj" fmla="val 18272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81143C5-89E9-5DCA-5501-0E275E744BE6}"/>
              </a:ext>
            </a:extLst>
          </p:cNvPr>
          <p:cNvSpPr/>
          <p:nvPr/>
        </p:nvSpPr>
        <p:spPr>
          <a:xfrm>
            <a:off x="508000" y="3941167"/>
            <a:ext cx="31750" cy="41701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A4C6024-CD0F-283E-66A7-25B5468C2C24}"/>
              </a:ext>
            </a:extLst>
          </p:cNvPr>
          <p:cNvSpPr txBox="1"/>
          <p:nvPr/>
        </p:nvSpPr>
        <p:spPr>
          <a:xfrm>
            <a:off x="679450" y="4048026"/>
            <a:ext cx="2017316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>
                <a:latin typeface="Poppins SemiBold"/>
              </a:rPr>
              <a:t>Strengthen brand visibility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66861724-C94A-D81F-DD7B-68F82DB01241}"/>
              </a:ext>
            </a:extLst>
          </p:cNvPr>
          <p:cNvSpPr/>
          <p:nvPr/>
        </p:nvSpPr>
        <p:spPr>
          <a:xfrm>
            <a:off x="6115050" y="4105176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F4906D88-C4CC-AAE0-929D-EF03AF21F96B}"/>
              </a:ext>
            </a:extLst>
          </p:cNvPr>
          <p:cNvSpPr/>
          <p:nvPr/>
        </p:nvSpPr>
        <p:spPr>
          <a:xfrm>
            <a:off x="6115050" y="4105176"/>
            <a:ext cx="317500" cy="8890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60A880A-3C8A-DE04-7618-F0AFA79AD703}"/>
              </a:ext>
            </a:extLst>
          </p:cNvPr>
          <p:cNvSpPr txBox="1"/>
          <p:nvPr/>
        </p:nvSpPr>
        <p:spPr>
          <a:xfrm>
            <a:off x="7791450" y="4051201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72554"/>
                </a:solidFill>
                <a:latin typeface="Poppins"/>
              </a:rPr>
              <a:t>20%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47FB4637-D10E-646B-C4E2-B8B5853F23A0}"/>
              </a:ext>
            </a:extLst>
          </p:cNvPr>
          <p:cNvSpPr/>
          <p:nvPr/>
        </p:nvSpPr>
        <p:spPr>
          <a:xfrm>
            <a:off x="8286750" y="4098826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6708660-3910-19A1-155D-58495D79857F}"/>
              </a:ext>
            </a:extLst>
          </p:cNvPr>
          <p:cNvSpPr/>
          <p:nvPr/>
        </p:nvSpPr>
        <p:spPr>
          <a:xfrm>
            <a:off x="8286750" y="4098826"/>
            <a:ext cx="381000" cy="101600"/>
          </a:xfrm>
          <a:prstGeom prst="rect">
            <a:avLst/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61AC2E0-35BD-C3E3-D5ED-C271E9A97445}"/>
              </a:ext>
            </a:extLst>
          </p:cNvPr>
          <p:cNvSpPr/>
          <p:nvPr/>
        </p:nvSpPr>
        <p:spPr>
          <a:xfrm>
            <a:off x="8667750" y="4098826"/>
            <a:ext cx="571500" cy="101600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1377E0B-6FC5-B483-511C-F4ACBF4E7CCD}"/>
              </a:ext>
            </a:extLst>
          </p:cNvPr>
          <p:cNvSpPr txBox="1"/>
          <p:nvPr/>
        </p:nvSpPr>
        <p:spPr>
          <a:xfrm>
            <a:off x="9315450" y="4070251"/>
            <a:ext cx="73025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6B7280"/>
                </a:solidFill>
                <a:latin typeface="Poppins SemiBold"/>
              </a:rPr>
              <a:t>5 sub-goals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A51962BC-D91B-41B5-6A07-69BA91818E11}"/>
              </a:ext>
            </a:extLst>
          </p:cNvPr>
          <p:cNvSpPr/>
          <p:nvPr/>
        </p:nvSpPr>
        <p:spPr>
          <a:xfrm>
            <a:off x="508000" y="4421684"/>
            <a:ext cx="11176000" cy="416917"/>
          </a:xfrm>
          <a:prstGeom prst="roundRect">
            <a:avLst>
              <a:gd name="adj" fmla="val 1827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55AFC128-B6B8-B6D5-4785-42A54C143737}"/>
              </a:ext>
            </a:extLst>
          </p:cNvPr>
          <p:cNvSpPr/>
          <p:nvPr/>
        </p:nvSpPr>
        <p:spPr>
          <a:xfrm>
            <a:off x="508000" y="4421684"/>
            <a:ext cx="11176000" cy="416917"/>
          </a:xfrm>
          <a:prstGeom prst="roundRect">
            <a:avLst>
              <a:gd name="adj" fmla="val 18277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93B3FD3-D916-E176-094F-4EA9FF53F9F9}"/>
              </a:ext>
            </a:extLst>
          </p:cNvPr>
          <p:cNvSpPr/>
          <p:nvPr/>
        </p:nvSpPr>
        <p:spPr>
          <a:xfrm>
            <a:off x="508000" y="4421684"/>
            <a:ext cx="31750" cy="416917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2B4A61C-F852-71C5-0F75-172B9A261C60}"/>
              </a:ext>
            </a:extLst>
          </p:cNvPr>
          <p:cNvSpPr txBox="1"/>
          <p:nvPr/>
        </p:nvSpPr>
        <p:spPr>
          <a:xfrm>
            <a:off x="679450" y="4528542"/>
            <a:ext cx="3454797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>
                <a:latin typeface="Poppins SemiBold"/>
              </a:rPr>
              <a:t>Develop member-centric engagement model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A541732B-4589-6B1A-739D-4D6606F37C41}"/>
              </a:ext>
            </a:extLst>
          </p:cNvPr>
          <p:cNvSpPr/>
          <p:nvPr/>
        </p:nvSpPr>
        <p:spPr>
          <a:xfrm>
            <a:off x="6115050" y="4585692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91FABC85-1700-0BC2-5BDF-8C18B94A430E}"/>
              </a:ext>
            </a:extLst>
          </p:cNvPr>
          <p:cNvSpPr/>
          <p:nvPr/>
        </p:nvSpPr>
        <p:spPr>
          <a:xfrm>
            <a:off x="6115050" y="4585692"/>
            <a:ext cx="492125" cy="8890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1C24C23-0862-0A88-22B4-2F3428CB70AE}"/>
              </a:ext>
            </a:extLst>
          </p:cNvPr>
          <p:cNvSpPr txBox="1"/>
          <p:nvPr/>
        </p:nvSpPr>
        <p:spPr>
          <a:xfrm>
            <a:off x="7791450" y="4531717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72554"/>
                </a:solidFill>
                <a:latin typeface="Poppins"/>
              </a:rPr>
              <a:t>31%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671BE850-FFE9-D193-EA72-7E1098AEB8F6}"/>
              </a:ext>
            </a:extLst>
          </p:cNvPr>
          <p:cNvSpPr/>
          <p:nvPr/>
        </p:nvSpPr>
        <p:spPr>
          <a:xfrm>
            <a:off x="8286750" y="4579342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8F4B1D7-C1E1-2969-76FD-9C4BA2CCE7EB}"/>
              </a:ext>
            </a:extLst>
          </p:cNvPr>
          <p:cNvSpPr/>
          <p:nvPr/>
        </p:nvSpPr>
        <p:spPr>
          <a:xfrm>
            <a:off x="8286750" y="4579342"/>
            <a:ext cx="381000" cy="101600"/>
          </a:xfrm>
          <a:prstGeom prst="rect">
            <a:avLst/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B495118-1961-E68A-3DEE-B10900394D4B}"/>
              </a:ext>
            </a:extLst>
          </p:cNvPr>
          <p:cNvSpPr/>
          <p:nvPr/>
        </p:nvSpPr>
        <p:spPr>
          <a:xfrm>
            <a:off x="8667750" y="4579342"/>
            <a:ext cx="571500" cy="101600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0A807D9-A84C-BE1B-AB29-8FB9198578AC}"/>
              </a:ext>
            </a:extLst>
          </p:cNvPr>
          <p:cNvSpPr txBox="1"/>
          <p:nvPr/>
        </p:nvSpPr>
        <p:spPr>
          <a:xfrm>
            <a:off x="9315450" y="4550767"/>
            <a:ext cx="73025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6B7280"/>
                </a:solidFill>
                <a:latin typeface="Poppins SemiBold"/>
              </a:rPr>
              <a:t>5 sub-goals</a:t>
            </a: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F9FC849D-9A85-C368-3305-D0BF19558ABE}"/>
              </a:ext>
            </a:extLst>
          </p:cNvPr>
          <p:cNvSpPr/>
          <p:nvPr/>
        </p:nvSpPr>
        <p:spPr>
          <a:xfrm>
            <a:off x="10763647" y="4493617"/>
            <a:ext cx="774303" cy="273050"/>
          </a:xfrm>
          <a:prstGeom prst="roundRect">
            <a:avLst>
              <a:gd name="adj" fmla="val 50000"/>
            </a:avLst>
          </a:prstGeom>
          <a:solidFill>
            <a:srgbClr val="ED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4A9BEBA-6DE1-988B-5A68-6A42A367F4F6}"/>
              </a:ext>
            </a:extLst>
          </p:cNvPr>
          <p:cNvSpPr txBox="1"/>
          <p:nvPr/>
        </p:nvSpPr>
        <p:spPr>
          <a:xfrm>
            <a:off x="10973197" y="4544417"/>
            <a:ext cx="52665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B6E2C"/>
                </a:solidFill>
                <a:latin typeface="Poppins SemiBold"/>
              </a:rPr>
              <a:t>Healthy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435706B6-A110-F0C2-C3E7-61A2E64E1B99}"/>
              </a:ext>
            </a:extLst>
          </p:cNvPr>
          <p:cNvSpPr/>
          <p:nvPr/>
        </p:nvSpPr>
        <p:spPr>
          <a:xfrm>
            <a:off x="10852547" y="4595217"/>
            <a:ext cx="69850" cy="6985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D49711EC-3931-BCDC-2391-326C1F02C582}"/>
              </a:ext>
            </a:extLst>
          </p:cNvPr>
          <p:cNvSpPr/>
          <p:nvPr/>
        </p:nvSpPr>
        <p:spPr>
          <a:xfrm>
            <a:off x="508000" y="4902101"/>
            <a:ext cx="11176000" cy="417016"/>
          </a:xfrm>
          <a:prstGeom prst="roundRect">
            <a:avLst>
              <a:gd name="adj" fmla="val 18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7006075E-224D-0383-EF60-5E83B332552E}"/>
              </a:ext>
            </a:extLst>
          </p:cNvPr>
          <p:cNvSpPr/>
          <p:nvPr/>
        </p:nvSpPr>
        <p:spPr>
          <a:xfrm>
            <a:off x="508000" y="4902101"/>
            <a:ext cx="11176000" cy="417016"/>
          </a:xfrm>
          <a:prstGeom prst="roundRect">
            <a:avLst>
              <a:gd name="adj" fmla="val 18272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374B502-2AF6-24ED-3365-A83372B290A5}"/>
              </a:ext>
            </a:extLst>
          </p:cNvPr>
          <p:cNvSpPr/>
          <p:nvPr/>
        </p:nvSpPr>
        <p:spPr>
          <a:xfrm>
            <a:off x="508000" y="4902101"/>
            <a:ext cx="31750" cy="417016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264756B-5C8A-C49A-52E6-F5F5F9FEC1FF}"/>
              </a:ext>
            </a:extLst>
          </p:cNvPr>
          <p:cNvSpPr txBox="1"/>
          <p:nvPr/>
        </p:nvSpPr>
        <p:spPr>
          <a:xfrm>
            <a:off x="679450" y="5008959"/>
            <a:ext cx="3419971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>
                <a:latin typeface="Poppins SemiBold"/>
              </a:rPr>
              <a:t>Launch new training &amp; certification programs</a:t>
            </a: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C7838B04-A8DA-B173-81E3-4E282D393570}"/>
              </a:ext>
            </a:extLst>
          </p:cNvPr>
          <p:cNvSpPr/>
          <p:nvPr/>
        </p:nvSpPr>
        <p:spPr>
          <a:xfrm>
            <a:off x="6115050" y="5066109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7523F7E1-0383-FCBF-C2A6-F151E5F7E2BD}"/>
              </a:ext>
            </a:extLst>
          </p:cNvPr>
          <p:cNvSpPr/>
          <p:nvPr/>
        </p:nvSpPr>
        <p:spPr>
          <a:xfrm>
            <a:off x="6115050" y="5066109"/>
            <a:ext cx="873125" cy="8890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86BE363-E3E3-278A-7504-3F0F13BF44BE}"/>
              </a:ext>
            </a:extLst>
          </p:cNvPr>
          <p:cNvSpPr txBox="1"/>
          <p:nvPr/>
        </p:nvSpPr>
        <p:spPr>
          <a:xfrm>
            <a:off x="7791450" y="5012134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72554"/>
                </a:solidFill>
                <a:latin typeface="Poppins"/>
              </a:rPr>
              <a:t>55%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C7391E73-8359-0677-0360-73BD2AC5B792}"/>
              </a:ext>
            </a:extLst>
          </p:cNvPr>
          <p:cNvSpPr/>
          <p:nvPr/>
        </p:nvSpPr>
        <p:spPr>
          <a:xfrm>
            <a:off x="8286750" y="5059759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7D37131-A3AA-FF38-60C8-94620F3E8C45}"/>
              </a:ext>
            </a:extLst>
          </p:cNvPr>
          <p:cNvSpPr/>
          <p:nvPr/>
        </p:nvSpPr>
        <p:spPr>
          <a:xfrm>
            <a:off x="8286750" y="5059759"/>
            <a:ext cx="190500" cy="101600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40BE2A8-D019-6289-1314-CA4B3F5DCBBE}"/>
              </a:ext>
            </a:extLst>
          </p:cNvPr>
          <p:cNvSpPr/>
          <p:nvPr/>
        </p:nvSpPr>
        <p:spPr>
          <a:xfrm>
            <a:off x="8477250" y="5059759"/>
            <a:ext cx="571500" cy="101600"/>
          </a:xfrm>
          <a:prstGeom prst="rect">
            <a:avLst/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8958E30F-15DD-5DDF-FF44-474CB63E99DC}"/>
              </a:ext>
            </a:extLst>
          </p:cNvPr>
          <p:cNvSpPr/>
          <p:nvPr/>
        </p:nvSpPr>
        <p:spPr>
          <a:xfrm>
            <a:off x="9048750" y="5059759"/>
            <a:ext cx="190500" cy="101600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639A94B-B28D-9227-00DA-2F9C06000C37}"/>
              </a:ext>
            </a:extLst>
          </p:cNvPr>
          <p:cNvSpPr txBox="1"/>
          <p:nvPr/>
        </p:nvSpPr>
        <p:spPr>
          <a:xfrm>
            <a:off x="9315450" y="5031184"/>
            <a:ext cx="73025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6B7280"/>
                </a:solidFill>
                <a:latin typeface="Poppins SemiBold"/>
              </a:rPr>
              <a:t>5 sub-goals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C70B3120-CE4D-848E-9E42-AD4015DDC0D7}"/>
              </a:ext>
            </a:extLst>
          </p:cNvPr>
          <p:cNvSpPr/>
          <p:nvPr/>
        </p:nvSpPr>
        <p:spPr>
          <a:xfrm>
            <a:off x="10763647" y="4974034"/>
            <a:ext cx="774303" cy="273050"/>
          </a:xfrm>
          <a:prstGeom prst="roundRect">
            <a:avLst>
              <a:gd name="adj" fmla="val 50000"/>
            </a:avLst>
          </a:prstGeom>
          <a:solidFill>
            <a:srgbClr val="ED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061588C-587C-EC05-4F9A-7FDB16889EDD}"/>
              </a:ext>
            </a:extLst>
          </p:cNvPr>
          <p:cNvSpPr txBox="1"/>
          <p:nvPr/>
        </p:nvSpPr>
        <p:spPr>
          <a:xfrm>
            <a:off x="10973197" y="5024834"/>
            <a:ext cx="52665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1B6E2C"/>
                </a:solidFill>
                <a:latin typeface="Poppins SemiBold"/>
              </a:rPr>
              <a:t>Healthy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99BEDC49-4DA2-D399-164D-A86F59AFF68C}"/>
              </a:ext>
            </a:extLst>
          </p:cNvPr>
          <p:cNvSpPr/>
          <p:nvPr/>
        </p:nvSpPr>
        <p:spPr>
          <a:xfrm>
            <a:off x="10852547" y="5075634"/>
            <a:ext cx="69850" cy="6985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BB6F565E-91DB-84CD-6C87-02B57E55EF9C}"/>
              </a:ext>
            </a:extLst>
          </p:cNvPr>
          <p:cNvSpPr/>
          <p:nvPr/>
        </p:nvSpPr>
        <p:spPr>
          <a:xfrm>
            <a:off x="508000" y="5382617"/>
            <a:ext cx="11176000" cy="417016"/>
          </a:xfrm>
          <a:prstGeom prst="roundRect">
            <a:avLst>
              <a:gd name="adj" fmla="val 18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76ACD2A-C482-7F95-5D24-38CE369D9A2E}"/>
              </a:ext>
            </a:extLst>
          </p:cNvPr>
          <p:cNvSpPr/>
          <p:nvPr/>
        </p:nvSpPr>
        <p:spPr>
          <a:xfrm>
            <a:off x="508000" y="5382617"/>
            <a:ext cx="11176000" cy="417016"/>
          </a:xfrm>
          <a:prstGeom prst="roundRect">
            <a:avLst>
              <a:gd name="adj" fmla="val 18272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101C495-22BD-74DA-3724-18597461F4B0}"/>
              </a:ext>
            </a:extLst>
          </p:cNvPr>
          <p:cNvSpPr/>
          <p:nvPr/>
        </p:nvSpPr>
        <p:spPr>
          <a:xfrm>
            <a:off x="508000" y="5382617"/>
            <a:ext cx="31750" cy="417016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C32642C-1C97-C879-6BE7-B0B6E3B00B5E}"/>
              </a:ext>
            </a:extLst>
          </p:cNvPr>
          <p:cNvSpPr txBox="1"/>
          <p:nvPr/>
        </p:nvSpPr>
        <p:spPr>
          <a:xfrm>
            <a:off x="679450" y="5489476"/>
            <a:ext cx="2881908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>
                <a:latin typeface="Poppins SemiBold"/>
              </a:rPr>
              <a:t>Build strategic partnership framework</a:t>
            </a: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9A04B4F5-285C-5FBA-3D48-F31252CFFE66}"/>
              </a:ext>
            </a:extLst>
          </p:cNvPr>
          <p:cNvSpPr/>
          <p:nvPr/>
        </p:nvSpPr>
        <p:spPr>
          <a:xfrm>
            <a:off x="6115050" y="5546626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2994DA19-02A0-477A-0A07-2194366DADAE}"/>
              </a:ext>
            </a:extLst>
          </p:cNvPr>
          <p:cNvSpPr/>
          <p:nvPr/>
        </p:nvSpPr>
        <p:spPr>
          <a:xfrm>
            <a:off x="6115050" y="5546626"/>
            <a:ext cx="682625" cy="88900"/>
          </a:xfrm>
          <a:prstGeom prst="roundRect">
            <a:avLst>
              <a:gd name="adj" fmla="val 50000"/>
            </a:avLst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2810CA1-927B-55E0-6ADE-4C08C74D12D2}"/>
              </a:ext>
            </a:extLst>
          </p:cNvPr>
          <p:cNvSpPr txBox="1"/>
          <p:nvPr/>
        </p:nvSpPr>
        <p:spPr>
          <a:xfrm>
            <a:off x="7791450" y="5492651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72554"/>
                </a:solidFill>
                <a:latin typeface="Poppins"/>
              </a:rPr>
              <a:t>43%</a:t>
            </a:r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C2F02782-DB3A-6295-9E24-8FAF25960ACC}"/>
              </a:ext>
            </a:extLst>
          </p:cNvPr>
          <p:cNvSpPr/>
          <p:nvPr/>
        </p:nvSpPr>
        <p:spPr>
          <a:xfrm>
            <a:off x="8286750" y="5540276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04EE4F9C-A9B6-6169-BE6A-FC08AF213077}"/>
              </a:ext>
            </a:extLst>
          </p:cNvPr>
          <p:cNvSpPr/>
          <p:nvPr/>
        </p:nvSpPr>
        <p:spPr>
          <a:xfrm>
            <a:off x="8286750" y="5540276"/>
            <a:ext cx="190500" cy="101600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2EE925E-F4F7-9D55-8E1A-3AC89944B381}"/>
              </a:ext>
            </a:extLst>
          </p:cNvPr>
          <p:cNvSpPr/>
          <p:nvPr/>
        </p:nvSpPr>
        <p:spPr>
          <a:xfrm>
            <a:off x="8477250" y="5540276"/>
            <a:ext cx="762000" cy="101600"/>
          </a:xfrm>
          <a:prstGeom prst="rect">
            <a:avLst/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EC7B3BD-2028-BFF7-F55C-3686A8A3FE4F}"/>
              </a:ext>
            </a:extLst>
          </p:cNvPr>
          <p:cNvSpPr txBox="1"/>
          <p:nvPr/>
        </p:nvSpPr>
        <p:spPr>
          <a:xfrm>
            <a:off x="9315450" y="5511701"/>
            <a:ext cx="73025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6B7280"/>
                </a:solidFill>
                <a:latin typeface="Poppins SemiBold"/>
              </a:rPr>
              <a:t>5 sub-goals</a:t>
            </a: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A87E1671-9191-5AE6-8187-493267544D25}"/>
              </a:ext>
            </a:extLst>
          </p:cNvPr>
          <p:cNvSpPr/>
          <p:nvPr/>
        </p:nvSpPr>
        <p:spPr>
          <a:xfrm>
            <a:off x="10830421" y="5454551"/>
            <a:ext cx="707529" cy="273050"/>
          </a:xfrm>
          <a:prstGeom prst="roundRect">
            <a:avLst>
              <a:gd name="adj" fmla="val 50000"/>
            </a:avLst>
          </a:prstGeom>
          <a:solidFill>
            <a:srgbClr val="FFF8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A67B6ED-8C84-860F-1560-9DE96D9E4AC9}"/>
              </a:ext>
            </a:extLst>
          </p:cNvPr>
          <p:cNvSpPr txBox="1"/>
          <p:nvPr/>
        </p:nvSpPr>
        <p:spPr>
          <a:xfrm>
            <a:off x="11039971" y="5505351"/>
            <a:ext cx="459879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46400"/>
                </a:solidFill>
                <a:latin typeface="Poppins SemiBold"/>
              </a:rPr>
              <a:t>At Risk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07B1BE67-75A8-DAC0-8E46-1F9247EC66AD}"/>
              </a:ext>
            </a:extLst>
          </p:cNvPr>
          <p:cNvSpPr/>
          <p:nvPr/>
        </p:nvSpPr>
        <p:spPr>
          <a:xfrm>
            <a:off x="10919321" y="5556151"/>
            <a:ext cx="69850" cy="69850"/>
          </a:xfrm>
          <a:prstGeom prst="roundRect">
            <a:avLst>
              <a:gd name="adj" fmla="val 50000"/>
            </a:avLst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734655FB-D3CD-C986-67E4-186B8B768B23}"/>
              </a:ext>
            </a:extLst>
          </p:cNvPr>
          <p:cNvSpPr/>
          <p:nvPr/>
        </p:nvSpPr>
        <p:spPr>
          <a:xfrm>
            <a:off x="508000" y="5863134"/>
            <a:ext cx="11176000" cy="417016"/>
          </a:xfrm>
          <a:prstGeom prst="roundRect">
            <a:avLst>
              <a:gd name="adj" fmla="val 1827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8DCEC890-C1AF-1568-C191-2060B2C0E801}"/>
              </a:ext>
            </a:extLst>
          </p:cNvPr>
          <p:cNvSpPr/>
          <p:nvPr/>
        </p:nvSpPr>
        <p:spPr>
          <a:xfrm>
            <a:off x="508000" y="5863134"/>
            <a:ext cx="11176000" cy="417016"/>
          </a:xfrm>
          <a:prstGeom prst="roundRect">
            <a:avLst>
              <a:gd name="adj" fmla="val 18272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7865F7EE-A653-3B86-5F6E-62E89D834A29}"/>
              </a:ext>
            </a:extLst>
          </p:cNvPr>
          <p:cNvSpPr/>
          <p:nvPr/>
        </p:nvSpPr>
        <p:spPr>
          <a:xfrm>
            <a:off x="508000" y="5863134"/>
            <a:ext cx="31750" cy="417016"/>
          </a:xfrm>
          <a:prstGeom prst="rect">
            <a:avLst/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53F5BFA-297B-7656-D74F-8ED699CBEC75}"/>
              </a:ext>
            </a:extLst>
          </p:cNvPr>
          <p:cNvSpPr txBox="1"/>
          <p:nvPr/>
        </p:nvSpPr>
        <p:spPr>
          <a:xfrm>
            <a:off x="679450" y="5969992"/>
            <a:ext cx="3364012" cy="2667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50">
                <a:latin typeface="Poppins SemiBold"/>
              </a:rPr>
              <a:t>Optimize core programs &amp; affiliated councils</a:t>
            </a: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A12CED8B-F75B-3790-A9CF-FF0932E017A6}"/>
              </a:ext>
            </a:extLst>
          </p:cNvPr>
          <p:cNvSpPr/>
          <p:nvPr/>
        </p:nvSpPr>
        <p:spPr>
          <a:xfrm>
            <a:off x="6115050" y="6027142"/>
            <a:ext cx="1587500" cy="889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10FF622A-A074-F086-1610-B7E88E8242D5}"/>
              </a:ext>
            </a:extLst>
          </p:cNvPr>
          <p:cNvSpPr/>
          <p:nvPr/>
        </p:nvSpPr>
        <p:spPr>
          <a:xfrm>
            <a:off x="6115050" y="6027142"/>
            <a:ext cx="428625" cy="88900"/>
          </a:xfrm>
          <a:prstGeom prst="roundRect">
            <a:avLst>
              <a:gd name="adj" fmla="val 50000"/>
            </a:avLst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5A20DAD-D5F2-6F1F-097B-25B27660A4E5}"/>
              </a:ext>
            </a:extLst>
          </p:cNvPr>
          <p:cNvSpPr txBox="1"/>
          <p:nvPr/>
        </p:nvSpPr>
        <p:spPr>
          <a:xfrm>
            <a:off x="7791450" y="5973167"/>
            <a:ext cx="381000" cy="2603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172554"/>
                </a:solidFill>
                <a:latin typeface="Poppins"/>
              </a:rPr>
              <a:t>27%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82C325E6-C2B8-F71E-F09C-29C29745E578}"/>
              </a:ext>
            </a:extLst>
          </p:cNvPr>
          <p:cNvSpPr/>
          <p:nvPr/>
        </p:nvSpPr>
        <p:spPr>
          <a:xfrm>
            <a:off x="8286750" y="6020792"/>
            <a:ext cx="952500" cy="1016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E198670A-1587-ECB7-C7A8-A47D5AA73A17}"/>
              </a:ext>
            </a:extLst>
          </p:cNvPr>
          <p:cNvSpPr/>
          <p:nvPr/>
        </p:nvSpPr>
        <p:spPr>
          <a:xfrm>
            <a:off x="8286750" y="6020792"/>
            <a:ext cx="635000" cy="101600"/>
          </a:xfrm>
          <a:prstGeom prst="rect">
            <a:avLst/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73781DA-BB18-2422-92BC-67FB96B92552}"/>
              </a:ext>
            </a:extLst>
          </p:cNvPr>
          <p:cNvSpPr/>
          <p:nvPr/>
        </p:nvSpPr>
        <p:spPr>
          <a:xfrm>
            <a:off x="8921750" y="6020792"/>
            <a:ext cx="317500" cy="101600"/>
          </a:xfrm>
          <a:prstGeom prst="rect">
            <a:avLst/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1B6B164-1DE0-27D7-5096-3A9EB1D922D2}"/>
              </a:ext>
            </a:extLst>
          </p:cNvPr>
          <p:cNvSpPr txBox="1"/>
          <p:nvPr/>
        </p:nvSpPr>
        <p:spPr>
          <a:xfrm>
            <a:off x="9315450" y="5992217"/>
            <a:ext cx="72519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6B7280"/>
                </a:solidFill>
                <a:latin typeface="Poppins SemiBold"/>
              </a:rPr>
              <a:t>3 sub-goals</a:t>
            </a:r>
          </a:p>
        </p:txBody>
      </p:sp>
      <p:sp>
        <p:nvSpPr>
          <p:cNvPr id="102" name="Rounded Rectangle 101">
            <a:extLst>
              <a:ext uri="{FF2B5EF4-FFF2-40B4-BE49-F238E27FC236}">
                <a16:creationId xmlns:a16="http://schemas.microsoft.com/office/drawing/2014/main" id="{9BB4C6CB-34ED-C6D6-7CCA-535811E351EF}"/>
              </a:ext>
            </a:extLst>
          </p:cNvPr>
          <p:cNvSpPr/>
          <p:nvPr/>
        </p:nvSpPr>
        <p:spPr>
          <a:xfrm>
            <a:off x="10254357" y="5935067"/>
            <a:ext cx="1283593" cy="273050"/>
          </a:xfrm>
          <a:prstGeom prst="roundRect">
            <a:avLst>
              <a:gd name="adj" fmla="val 50000"/>
            </a:avLst>
          </a:prstGeom>
          <a:solidFill>
            <a:srgbClr val="FDEE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E75478C3-2549-82BB-F4BE-9814C21B3A3E}"/>
              </a:ext>
            </a:extLst>
          </p:cNvPr>
          <p:cNvSpPr txBox="1"/>
          <p:nvPr/>
        </p:nvSpPr>
        <p:spPr>
          <a:xfrm>
            <a:off x="10463907" y="5985867"/>
            <a:ext cx="1035943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>
                <a:solidFill>
                  <a:srgbClr val="9C3A18"/>
                </a:solidFill>
                <a:latin typeface="Poppins SemiBold"/>
              </a:rPr>
              <a:t>Needs Attention</a:t>
            </a:r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B426149A-DB45-4090-CA59-A85F80F5C84F}"/>
              </a:ext>
            </a:extLst>
          </p:cNvPr>
          <p:cNvSpPr/>
          <p:nvPr/>
        </p:nvSpPr>
        <p:spPr>
          <a:xfrm>
            <a:off x="10343257" y="6036667"/>
            <a:ext cx="69850" cy="69850"/>
          </a:xfrm>
          <a:prstGeom prst="roundRect">
            <a:avLst>
              <a:gd name="adj" fmla="val 50000"/>
            </a:avLst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195EC68-C0F0-F2CE-CD70-7DCDC868B9CF}"/>
              </a:ext>
            </a:extLst>
          </p:cNvPr>
          <p:cNvSpPr txBox="1"/>
          <p:nvPr/>
        </p:nvSpPr>
        <p:spPr>
          <a:xfrm>
            <a:off x="8709124" y="6375400"/>
            <a:ext cx="558602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>
                <a:solidFill>
                  <a:srgbClr val="6B7280"/>
                </a:solidFill>
                <a:latin typeface="Poppins Medium"/>
              </a:rPr>
              <a:t>Complete</a:t>
            </a: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8F0160E3-FF0A-F3CD-8BEB-C5BE8C2F7F00}"/>
              </a:ext>
            </a:extLst>
          </p:cNvPr>
          <p:cNvSpPr/>
          <p:nvPr/>
        </p:nvSpPr>
        <p:spPr>
          <a:xfrm>
            <a:off x="8588474" y="6410325"/>
            <a:ext cx="76200" cy="76200"/>
          </a:xfrm>
          <a:prstGeom prst="roundRect">
            <a:avLst>
              <a:gd name="adj" fmla="val 25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E496D5D-752A-AD16-3A8F-6C36B81D950F}"/>
              </a:ext>
            </a:extLst>
          </p:cNvPr>
          <p:cNvSpPr txBox="1"/>
          <p:nvPr/>
        </p:nvSpPr>
        <p:spPr>
          <a:xfrm>
            <a:off x="9502676" y="6375400"/>
            <a:ext cx="505321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>
                <a:solidFill>
                  <a:srgbClr val="6B7280"/>
                </a:solidFill>
                <a:latin typeface="Poppins Medium"/>
              </a:rPr>
              <a:t>On Track</a:t>
            </a:r>
          </a:p>
        </p:txBody>
      </p:sp>
      <p:sp>
        <p:nvSpPr>
          <p:cNvPr id="108" name="Rounded Rectangle 107">
            <a:extLst>
              <a:ext uri="{FF2B5EF4-FFF2-40B4-BE49-F238E27FC236}">
                <a16:creationId xmlns:a16="http://schemas.microsoft.com/office/drawing/2014/main" id="{C7B10480-A407-6929-D18A-F8244D0BA97B}"/>
              </a:ext>
            </a:extLst>
          </p:cNvPr>
          <p:cNvSpPr/>
          <p:nvPr/>
        </p:nvSpPr>
        <p:spPr>
          <a:xfrm>
            <a:off x="9382026" y="6410325"/>
            <a:ext cx="76200" cy="76200"/>
          </a:xfrm>
          <a:prstGeom prst="roundRect">
            <a:avLst>
              <a:gd name="adj" fmla="val 25000"/>
            </a:avLst>
          </a:prstGeom>
          <a:solidFill>
            <a:srgbClr val="2D6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83218A5-FCB6-58CF-A4CF-22F8D2A9DE06}"/>
              </a:ext>
            </a:extLst>
          </p:cNvPr>
          <p:cNvSpPr txBox="1"/>
          <p:nvPr/>
        </p:nvSpPr>
        <p:spPr>
          <a:xfrm>
            <a:off x="10242947" y="6375400"/>
            <a:ext cx="387449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>
                <a:solidFill>
                  <a:srgbClr val="6B7280"/>
                </a:solidFill>
                <a:latin typeface="Poppins Medium"/>
              </a:rPr>
              <a:t>At Risk</a:t>
            </a: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B16856FC-508D-F4C7-3DDF-F0CD997DD35F}"/>
              </a:ext>
            </a:extLst>
          </p:cNvPr>
          <p:cNvSpPr/>
          <p:nvPr/>
        </p:nvSpPr>
        <p:spPr>
          <a:xfrm>
            <a:off x="10122297" y="6410325"/>
            <a:ext cx="76200" cy="76200"/>
          </a:xfrm>
          <a:prstGeom prst="roundRect">
            <a:avLst>
              <a:gd name="adj" fmla="val 25000"/>
            </a:avLst>
          </a:prstGeom>
          <a:solidFill>
            <a:srgbClr val="E6A4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40E21EF-E647-0F0A-9B74-B76254834DEE}"/>
              </a:ext>
            </a:extLst>
          </p:cNvPr>
          <p:cNvSpPr txBox="1"/>
          <p:nvPr/>
        </p:nvSpPr>
        <p:spPr>
          <a:xfrm>
            <a:off x="10865346" y="6375400"/>
            <a:ext cx="869454" cy="2095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00">
                <a:solidFill>
                  <a:srgbClr val="6B7280"/>
                </a:solidFill>
                <a:latin typeface="Poppins Medium"/>
              </a:rPr>
              <a:t>Needs Attention</a:t>
            </a:r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9C4D0AA1-D1E1-101F-5DBA-4C91D00490D2}"/>
              </a:ext>
            </a:extLst>
          </p:cNvPr>
          <p:cNvSpPr/>
          <p:nvPr/>
        </p:nvSpPr>
        <p:spPr>
          <a:xfrm>
            <a:off x="10744696" y="6410325"/>
            <a:ext cx="76200" cy="76200"/>
          </a:xfrm>
          <a:prstGeom prst="roundRect">
            <a:avLst>
              <a:gd name="adj" fmla="val 25000"/>
            </a:avLst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E4D1D43-604A-385F-5B7A-F3613AE62B86}"/>
              </a:ext>
            </a:extLst>
          </p:cNvPr>
          <p:cNvGrpSpPr/>
          <p:nvPr/>
        </p:nvGrpSpPr>
        <p:grpSpPr>
          <a:xfrm>
            <a:off x="10544373" y="3532685"/>
            <a:ext cx="993577" cy="304799"/>
            <a:chOff x="10544373" y="3652838"/>
            <a:chExt cx="993577" cy="304799"/>
          </a:xfrm>
        </p:grpSpPr>
        <p:sp>
          <p:nvSpPr>
            <p:cNvPr id="114" name="Rounded Rectangle 32">
              <a:extLst>
                <a:ext uri="{FF2B5EF4-FFF2-40B4-BE49-F238E27FC236}">
                  <a16:creationId xmlns:a16="http://schemas.microsoft.com/office/drawing/2014/main" id="{974155BD-B627-21B4-73E8-9AC36B79F97A}"/>
                </a:ext>
              </a:extLst>
            </p:cNvPr>
            <p:cNvSpPr/>
            <p:nvPr/>
          </p:nvSpPr>
          <p:spPr>
            <a:xfrm>
              <a:off x="10544373" y="3652838"/>
              <a:ext cx="993577" cy="27305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82953A4-931D-A55A-59A3-5401EEDC0D06}"/>
                </a:ext>
              </a:extLst>
            </p:cNvPr>
            <p:cNvSpPr txBox="1"/>
            <p:nvPr/>
          </p:nvSpPr>
          <p:spPr>
            <a:xfrm>
              <a:off x="10763647" y="3722687"/>
              <a:ext cx="745927" cy="2349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95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Poppins SemiBold"/>
                </a:rPr>
                <a:t>Not Started</a:t>
              </a:r>
            </a:p>
          </p:txBody>
        </p:sp>
        <p:sp>
          <p:nvSpPr>
            <p:cNvPr id="116" name="Rounded Rectangle 34">
              <a:extLst>
                <a:ext uri="{FF2B5EF4-FFF2-40B4-BE49-F238E27FC236}">
                  <a16:creationId xmlns:a16="http://schemas.microsoft.com/office/drawing/2014/main" id="{269B9C7E-754E-C2CC-3D2F-15D23BD078DC}"/>
                </a:ext>
              </a:extLst>
            </p:cNvPr>
            <p:cNvSpPr/>
            <p:nvPr/>
          </p:nvSpPr>
          <p:spPr>
            <a:xfrm>
              <a:off x="10633273" y="3754438"/>
              <a:ext cx="69850" cy="69850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3EFFECF-3F07-E7FE-770D-2389A957566E}"/>
              </a:ext>
            </a:extLst>
          </p:cNvPr>
          <p:cNvGrpSpPr/>
          <p:nvPr/>
        </p:nvGrpSpPr>
        <p:grpSpPr>
          <a:xfrm>
            <a:off x="10549036" y="4021090"/>
            <a:ext cx="993577" cy="304799"/>
            <a:chOff x="10544373" y="3652838"/>
            <a:chExt cx="993577" cy="304799"/>
          </a:xfrm>
        </p:grpSpPr>
        <p:sp>
          <p:nvSpPr>
            <p:cNvPr id="118" name="Rounded Rectangle 32">
              <a:extLst>
                <a:ext uri="{FF2B5EF4-FFF2-40B4-BE49-F238E27FC236}">
                  <a16:creationId xmlns:a16="http://schemas.microsoft.com/office/drawing/2014/main" id="{552B9848-3594-26B9-58AA-E9AD22D9DAE9}"/>
                </a:ext>
              </a:extLst>
            </p:cNvPr>
            <p:cNvSpPr/>
            <p:nvPr/>
          </p:nvSpPr>
          <p:spPr>
            <a:xfrm>
              <a:off x="10544373" y="3652838"/>
              <a:ext cx="993577" cy="27305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3BC6F12-E88D-C5FD-8E7E-B88CE9FD2D25}"/>
                </a:ext>
              </a:extLst>
            </p:cNvPr>
            <p:cNvSpPr txBox="1"/>
            <p:nvPr/>
          </p:nvSpPr>
          <p:spPr>
            <a:xfrm>
              <a:off x="10763647" y="3722687"/>
              <a:ext cx="745927" cy="2349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l"/>
              <a:r>
                <a:rPr sz="95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Poppins SemiBold"/>
                </a:rPr>
                <a:t>Not Started</a:t>
              </a:r>
            </a:p>
          </p:txBody>
        </p:sp>
        <p:sp>
          <p:nvSpPr>
            <p:cNvPr id="120" name="Rounded Rectangle 34">
              <a:extLst>
                <a:ext uri="{FF2B5EF4-FFF2-40B4-BE49-F238E27FC236}">
                  <a16:creationId xmlns:a16="http://schemas.microsoft.com/office/drawing/2014/main" id="{3AA29DBA-6F18-3F59-3B0F-B24FDE71894D}"/>
                </a:ext>
              </a:extLst>
            </p:cNvPr>
            <p:cNvSpPr/>
            <p:nvPr/>
          </p:nvSpPr>
          <p:spPr>
            <a:xfrm>
              <a:off x="10633273" y="3754438"/>
              <a:ext cx="69850" cy="69850"/>
            </a:xfrm>
            <a:prstGeom prst="roundRect">
              <a:avLst>
                <a:gd name="adj" fmla="val 5000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355B7F7-B430-6D66-0D2E-A3540F9F7E7C}"/>
              </a:ext>
            </a:extLst>
          </p:cNvPr>
          <p:cNvGrpSpPr/>
          <p:nvPr/>
        </p:nvGrpSpPr>
        <p:grpSpPr>
          <a:xfrm>
            <a:off x="8047534" y="317500"/>
            <a:ext cx="3646487" cy="361950"/>
            <a:chOff x="8396585" y="317500"/>
            <a:chExt cx="3297436" cy="361950"/>
          </a:xfrm>
        </p:grpSpPr>
        <p:sp>
          <p:nvSpPr>
            <p:cNvPr id="45" name="Rounded Rectangle 3">
              <a:extLst>
                <a:ext uri="{FF2B5EF4-FFF2-40B4-BE49-F238E27FC236}">
                  <a16:creationId xmlns:a16="http://schemas.microsoft.com/office/drawing/2014/main" id="{B96A04E5-BAB5-9822-8B2C-83DAEDC8D0DF}"/>
                </a:ext>
              </a:extLst>
            </p:cNvPr>
            <p:cNvSpPr/>
            <p:nvPr/>
          </p:nvSpPr>
          <p:spPr>
            <a:xfrm>
              <a:off x="8396585" y="317500"/>
              <a:ext cx="3297436" cy="36195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6321AC4-9335-BF22-80C4-DD6FA0FDEB99}"/>
                </a:ext>
              </a:extLst>
            </p:cNvPr>
            <p:cNvSpPr txBox="1"/>
            <p:nvPr/>
          </p:nvSpPr>
          <p:spPr>
            <a:xfrm>
              <a:off x="8538964" y="406400"/>
              <a:ext cx="3043436" cy="2730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Poppins"/>
                </a:rPr>
                <a:t>Workforce Development Council</a:t>
              </a:r>
            </a:p>
          </p:txBody>
        </p:sp>
      </p:grpSp>
      <p:pic>
        <p:nvPicPr>
          <p:cNvPr id="47" name="Picture 46" descr="icon_funnel_20.png">
            <a:extLst>
              <a:ext uri="{FF2B5EF4-FFF2-40B4-BE49-F238E27FC236}">
                <a16:creationId xmlns:a16="http://schemas.microsoft.com/office/drawing/2014/main" id="{2BA7EEF9-3836-86C2-D372-D3C1F9850D4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8235952" y="438592"/>
            <a:ext cx="127000" cy="127000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CA724B16-7476-E566-B573-44BD764B5326}"/>
              </a:ext>
            </a:extLst>
          </p:cNvPr>
          <p:cNvSpPr txBox="1"/>
          <p:nvPr/>
        </p:nvSpPr>
        <p:spPr>
          <a:xfrm>
            <a:off x="8478982" y="435128"/>
            <a:ext cx="52705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spc="25" dirty="0">
                <a:solidFill>
                  <a:schemeClr val="bg2">
                    <a:lumMod val="25000"/>
                  </a:schemeClr>
                </a:solidFill>
                <a:latin typeface="Poppins Medium"/>
              </a:rPr>
              <a:t>FILTERED</a:t>
            </a:r>
          </a:p>
        </p:txBody>
      </p:sp>
    </p:spTree>
    <p:extLst>
      <p:ext uri="{BB962C8B-B14F-4D97-AF65-F5344CB8AC3E}">
        <p14:creationId xmlns:p14="http://schemas.microsoft.com/office/powerpoint/2010/main" val="2839611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9F735-7729-A106-B57B-4C986C5E4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969E30B-DB99-E765-4210-A577D5720158}"/>
              </a:ext>
            </a:extLst>
          </p:cNvPr>
          <p:cNvSpPr/>
          <p:nvPr/>
        </p:nvSpPr>
        <p:spPr>
          <a:xfrm>
            <a:off x="508000" y="768350"/>
            <a:ext cx="11176000" cy="1611511"/>
          </a:xfrm>
          <a:prstGeom prst="roundRect">
            <a:avLst>
              <a:gd name="adj" fmla="val 5516"/>
            </a:avLst>
          </a:prstGeom>
          <a:solidFill>
            <a:schemeClr val="bg2">
              <a:lumMod val="25000"/>
              <a:alpha val="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29B35-0BE3-3F24-8775-0ED8B65BD8B8}"/>
              </a:ext>
            </a:extLst>
          </p:cNvPr>
          <p:cNvSpPr/>
          <p:nvPr/>
        </p:nvSpPr>
        <p:spPr>
          <a:xfrm>
            <a:off x="508000" y="768350"/>
            <a:ext cx="63500" cy="1611511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4E60E9-1C78-6D33-F690-560386A89773}"/>
              </a:ext>
            </a:extLst>
          </p:cNvPr>
          <p:cNvSpPr txBox="1"/>
          <p:nvPr/>
        </p:nvSpPr>
        <p:spPr>
          <a:xfrm>
            <a:off x="508000" y="561415"/>
            <a:ext cx="10782300" cy="2222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lang="en-US" sz="1000" b="1" spc="25" dirty="0">
                <a:solidFill>
                  <a:srgbClr val="6B7280"/>
                </a:solidFill>
                <a:latin typeface="Poppins"/>
              </a:rPr>
              <a:t>OBJECTIVE</a:t>
            </a:r>
            <a:endParaRPr sz="1000" b="1" spc="25" dirty="0">
              <a:solidFill>
                <a:srgbClr val="6B7280"/>
              </a:solidFill>
              <a:latin typeface="Poppi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98D491-716F-2CDF-1FC0-CC6BFF29ECD8}"/>
              </a:ext>
            </a:extLst>
          </p:cNvPr>
          <p:cNvSpPr txBox="1"/>
          <p:nvPr/>
        </p:nvSpPr>
        <p:spPr>
          <a:xfrm>
            <a:off x="758825" y="890885"/>
            <a:ext cx="10587038" cy="50413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50" b="1" spc="-15" dirty="0">
                <a:solidFill>
                  <a:srgbClr val="172554"/>
                </a:solidFill>
                <a:latin typeface="Poppins"/>
              </a:rPr>
              <a:t>Launch new training and certification programs that address emerging sustainability standards, supply chain challenges, and workforce development needs.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4BB3E2-1BD7-5F52-2B83-49346B0170FF}"/>
              </a:ext>
            </a:extLst>
          </p:cNvPr>
          <p:cNvSpPr txBox="1"/>
          <p:nvPr/>
        </p:nvSpPr>
        <p:spPr>
          <a:xfrm>
            <a:off x="749300" y="1595040"/>
            <a:ext cx="66427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b="1" spc="50">
                <a:solidFill>
                  <a:srgbClr val="6B7280"/>
                </a:solidFill>
                <a:latin typeface="Poppins"/>
              </a:rPr>
              <a:t>SUPPORTS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17BA880-E0CD-327C-CB95-5290E6D7DD3B}"/>
              </a:ext>
            </a:extLst>
          </p:cNvPr>
          <p:cNvSpPr/>
          <p:nvPr/>
        </p:nvSpPr>
        <p:spPr>
          <a:xfrm>
            <a:off x="1451670" y="1522015"/>
            <a:ext cx="2539008" cy="298450"/>
          </a:xfrm>
          <a:prstGeom prst="roundRect">
            <a:avLst>
              <a:gd name="adj" fmla="val 50000"/>
            </a:avLst>
          </a:prstGeom>
          <a:solidFill>
            <a:srgbClr val="E7F1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4FF9A5-74E7-52AD-A0D7-7DACDB9D82A4}"/>
              </a:ext>
            </a:extLst>
          </p:cNvPr>
          <p:cNvSpPr txBox="1"/>
          <p:nvPr/>
        </p:nvSpPr>
        <p:spPr>
          <a:xfrm>
            <a:off x="1553270" y="1572815"/>
            <a:ext cx="217785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0F7257"/>
                </a:solidFill>
                <a:latin typeface="Poppins"/>
              </a:rPr>
              <a:t>P2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CF5C8D-C018-F665-A361-152284FF4DF8}"/>
              </a:ext>
            </a:extLst>
          </p:cNvPr>
          <p:cNvSpPr txBox="1"/>
          <p:nvPr/>
        </p:nvSpPr>
        <p:spPr>
          <a:xfrm>
            <a:off x="1771055" y="1572815"/>
            <a:ext cx="2168823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Medium"/>
              </a:rPr>
              <a:t>Member Value &amp; Engagement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9E84C18-66A6-A491-61DE-67654F250A3B}"/>
              </a:ext>
            </a:extLst>
          </p:cNvPr>
          <p:cNvSpPr/>
          <p:nvPr/>
        </p:nvSpPr>
        <p:spPr>
          <a:xfrm>
            <a:off x="4054177" y="1522015"/>
            <a:ext cx="2359422" cy="298450"/>
          </a:xfrm>
          <a:prstGeom prst="roundRect">
            <a:avLst>
              <a:gd name="adj" fmla="val 50000"/>
            </a:avLst>
          </a:prstGeom>
          <a:solidFill>
            <a:srgbClr val="F6EC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E979D3-3FF0-9512-FD4B-449EDBC4CD44}"/>
              </a:ext>
            </a:extLst>
          </p:cNvPr>
          <p:cNvSpPr txBox="1"/>
          <p:nvPr/>
        </p:nvSpPr>
        <p:spPr>
          <a:xfrm>
            <a:off x="4155777" y="1572815"/>
            <a:ext cx="222548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b="1">
                <a:solidFill>
                  <a:srgbClr val="A0431F"/>
                </a:solidFill>
                <a:latin typeface="Poppins"/>
              </a:rPr>
              <a:t>P3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6026BD-2432-ADB4-B341-FBA26EB822F6}"/>
              </a:ext>
            </a:extLst>
          </p:cNvPr>
          <p:cNvSpPr txBox="1"/>
          <p:nvPr/>
        </p:nvSpPr>
        <p:spPr>
          <a:xfrm>
            <a:off x="4378325" y="1572815"/>
            <a:ext cx="1984474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solidFill>
                  <a:srgbClr val="374151"/>
                </a:solidFill>
                <a:latin typeface="Poppins Medium"/>
              </a:rPr>
              <a:t>Cross-Sector Collaboration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92827CB-EF16-1C14-0CE7-00BBCAC3B5C4}"/>
              </a:ext>
            </a:extLst>
          </p:cNvPr>
          <p:cNvSpPr/>
          <p:nvPr/>
        </p:nvSpPr>
        <p:spPr>
          <a:xfrm>
            <a:off x="6477099" y="1522015"/>
            <a:ext cx="1953121" cy="29845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183BE7-E213-44ED-46D0-1288DB5D17B3}"/>
              </a:ext>
            </a:extLst>
          </p:cNvPr>
          <p:cNvSpPr txBox="1"/>
          <p:nvPr/>
        </p:nvSpPr>
        <p:spPr>
          <a:xfrm>
            <a:off x="6578699" y="1572815"/>
            <a:ext cx="1800721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 dirty="0">
                <a:latin typeface="Poppins"/>
              </a:rPr>
              <a:t>Certification Committee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3B065CC-BF02-3065-693E-8A522EFF5D24}"/>
              </a:ext>
            </a:extLst>
          </p:cNvPr>
          <p:cNvSpPr/>
          <p:nvPr/>
        </p:nvSpPr>
        <p:spPr>
          <a:xfrm>
            <a:off x="8493720" y="1522015"/>
            <a:ext cx="2570460" cy="29845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80982E0-7DD3-7FE8-F2DB-1738FFEBACCF}"/>
              </a:ext>
            </a:extLst>
          </p:cNvPr>
          <p:cNvSpPr txBox="1"/>
          <p:nvPr/>
        </p:nvSpPr>
        <p:spPr>
          <a:xfrm>
            <a:off x="8595320" y="1572815"/>
            <a:ext cx="2418060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latin typeface="Poppins"/>
              </a:rPr>
              <a:t>Sustainability Standards Council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48B0C71-497A-101C-461D-22F07C2450DE}"/>
              </a:ext>
            </a:extLst>
          </p:cNvPr>
          <p:cNvSpPr/>
          <p:nvPr/>
        </p:nvSpPr>
        <p:spPr>
          <a:xfrm>
            <a:off x="749300" y="1871265"/>
            <a:ext cx="2535932" cy="298450"/>
          </a:xfrm>
          <a:prstGeom prst="roundRect">
            <a:avLst>
              <a:gd name="adj" fmla="val 50000"/>
            </a:avLst>
          </a:prstGeom>
          <a:solidFill>
            <a:schemeClr val="bg2">
              <a:lumMod val="25000"/>
              <a:alpha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1E3EB4-AFA4-DCC2-0E6E-FC8BAEF6033E}"/>
              </a:ext>
            </a:extLst>
          </p:cNvPr>
          <p:cNvSpPr txBox="1"/>
          <p:nvPr/>
        </p:nvSpPr>
        <p:spPr>
          <a:xfrm>
            <a:off x="850900" y="1922065"/>
            <a:ext cx="2383532" cy="2603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100">
                <a:latin typeface="Poppins"/>
              </a:rPr>
              <a:t>Workforce Development Council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47C85FA-5D17-E30C-8C2B-7E0353459153}"/>
              </a:ext>
            </a:extLst>
          </p:cNvPr>
          <p:cNvSpPr txBox="1"/>
          <p:nvPr/>
        </p:nvSpPr>
        <p:spPr>
          <a:xfrm>
            <a:off x="499467" y="2538015"/>
            <a:ext cx="888008" cy="2413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000" b="1" spc="25" dirty="0">
                <a:solidFill>
                  <a:srgbClr val="6B7280"/>
                </a:solidFill>
                <a:latin typeface="Poppins"/>
              </a:rPr>
              <a:t>KEY RESULTS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CBC7BC7-1D35-0A3C-A065-B51CB29ABD2A}"/>
              </a:ext>
            </a:extLst>
          </p:cNvPr>
          <p:cNvSpPr/>
          <p:nvPr/>
        </p:nvSpPr>
        <p:spPr>
          <a:xfrm>
            <a:off x="508000" y="2760861"/>
            <a:ext cx="11176000" cy="1204813"/>
          </a:xfrm>
          <a:prstGeom prst="roundRect">
            <a:avLst>
              <a:gd name="adj" fmla="val 632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2E1418B-942E-642D-460E-FFDD6C225888}"/>
              </a:ext>
            </a:extLst>
          </p:cNvPr>
          <p:cNvSpPr/>
          <p:nvPr/>
        </p:nvSpPr>
        <p:spPr>
          <a:xfrm>
            <a:off x="508000" y="2760861"/>
            <a:ext cx="11176000" cy="1204813"/>
          </a:xfrm>
          <a:prstGeom prst="roundRect">
            <a:avLst>
              <a:gd name="adj" fmla="val 6324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E6A273-D559-0057-FC50-DEF0096993B7}"/>
              </a:ext>
            </a:extLst>
          </p:cNvPr>
          <p:cNvSpPr/>
          <p:nvPr/>
        </p:nvSpPr>
        <p:spPr>
          <a:xfrm>
            <a:off x="508000" y="2760861"/>
            <a:ext cx="50800" cy="1204813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8E5977-E8F7-19B7-B761-5AC94FCEE40F}"/>
              </a:ext>
            </a:extLst>
          </p:cNvPr>
          <p:cNvSpPr/>
          <p:nvPr/>
        </p:nvSpPr>
        <p:spPr>
          <a:xfrm>
            <a:off x="2178050" y="2881511"/>
            <a:ext cx="6350" cy="96520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86C47D6-41C4-29EB-640A-592D1A2E7C3C}"/>
              </a:ext>
            </a:extLst>
          </p:cNvPr>
          <p:cNvSpPr txBox="1"/>
          <p:nvPr/>
        </p:nvSpPr>
        <p:spPr>
          <a:xfrm>
            <a:off x="844550" y="2887861"/>
            <a:ext cx="605036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1B6E2C"/>
                </a:solidFill>
                <a:latin typeface="Poppins"/>
              </a:rPr>
              <a:t>On Track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DE6E735A-DF7B-03F1-EDC1-11A041468A18}"/>
              </a:ext>
            </a:extLst>
          </p:cNvPr>
          <p:cNvSpPr/>
          <p:nvPr/>
        </p:nvSpPr>
        <p:spPr>
          <a:xfrm>
            <a:off x="723900" y="2938661"/>
            <a:ext cx="69850" cy="6985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99EA58A-2BEF-176C-A222-8979EBB9717F}"/>
              </a:ext>
            </a:extLst>
          </p:cNvPr>
          <p:cNvSpPr txBox="1"/>
          <p:nvPr/>
        </p:nvSpPr>
        <p:spPr>
          <a:xfrm>
            <a:off x="723900" y="3129161"/>
            <a:ext cx="401935" cy="450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200" b="1" spc="-50">
                <a:solidFill>
                  <a:srgbClr val="172554"/>
                </a:solidFill>
                <a:latin typeface="Poppins"/>
              </a:rPr>
              <a:t>50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15E0BCF-D3BA-B11A-B003-A30059E4CE65}"/>
              </a:ext>
            </a:extLst>
          </p:cNvPr>
          <p:cNvSpPr txBox="1"/>
          <p:nvPr/>
        </p:nvSpPr>
        <p:spPr>
          <a:xfrm>
            <a:off x="1100435" y="3262511"/>
            <a:ext cx="183455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6B7280"/>
                </a:solidFill>
                <a:latin typeface="Poppins"/>
              </a:rPr>
              <a:t>%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440D58A-630F-5279-298A-00A5E2B2AB13}"/>
              </a:ext>
            </a:extLst>
          </p:cNvPr>
          <p:cNvSpPr/>
          <p:nvPr/>
        </p:nvSpPr>
        <p:spPr>
          <a:xfrm>
            <a:off x="723900" y="3580011"/>
            <a:ext cx="1327150" cy="508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B0AFFDF-4548-7139-443E-33179F66D269}"/>
              </a:ext>
            </a:extLst>
          </p:cNvPr>
          <p:cNvSpPr/>
          <p:nvPr/>
        </p:nvSpPr>
        <p:spPr>
          <a:xfrm>
            <a:off x="723900" y="3580011"/>
            <a:ext cx="663575" cy="50800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607773-B8DF-12EA-9853-F8708D284D08}"/>
              </a:ext>
            </a:extLst>
          </p:cNvPr>
          <p:cNvSpPr txBox="1"/>
          <p:nvPr/>
        </p:nvSpPr>
        <p:spPr>
          <a:xfrm>
            <a:off x="723900" y="3687961"/>
            <a:ext cx="135255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SemiBold"/>
              </a:rPr>
              <a:t>Due: 09/15/2025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A2CF409-C6EF-4970-5444-48F2AA555D00}"/>
              </a:ext>
            </a:extLst>
          </p:cNvPr>
          <p:cNvSpPr txBox="1"/>
          <p:nvPr/>
        </p:nvSpPr>
        <p:spPr>
          <a:xfrm>
            <a:off x="2362200" y="3057426"/>
            <a:ext cx="4097734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 dirty="0">
                <a:latin typeface="Poppins"/>
              </a:rPr>
              <a:t>Develop infrastructure to launch NASM Learning Hub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C64801A-F763-7F65-8D51-F0C3495C0CF5}"/>
              </a:ext>
            </a:extLst>
          </p:cNvPr>
          <p:cNvSpPr txBox="1"/>
          <p:nvPr/>
        </p:nvSpPr>
        <p:spPr>
          <a:xfrm>
            <a:off x="2362200" y="3316486"/>
            <a:ext cx="1081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2F9E44"/>
                </a:solidFill>
                <a:latin typeface="Poppins"/>
              </a:rPr>
              <a:t>•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2C31FC8-06E0-F5E5-14CF-3461E0DC27BC}"/>
              </a:ext>
            </a:extLst>
          </p:cNvPr>
          <p:cNvSpPr txBox="1"/>
          <p:nvPr/>
        </p:nvSpPr>
        <p:spPr>
          <a:xfrm>
            <a:off x="2483048" y="3316486"/>
            <a:ext cx="2954734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Platform vendor selected; contract executed Aug 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B5E1715-6E98-3A89-E567-CDAE286EBFA7}"/>
              </a:ext>
            </a:extLst>
          </p:cNvPr>
          <p:cNvSpPr txBox="1"/>
          <p:nvPr/>
        </p:nvSpPr>
        <p:spPr>
          <a:xfrm>
            <a:off x="2362200" y="3496766"/>
            <a:ext cx="1081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2F9E44"/>
                </a:solidFill>
                <a:latin typeface="Poppins"/>
              </a:rPr>
              <a:t>•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CD3F5ED-5D8E-3F4D-D486-7E9A2663F7D2}"/>
              </a:ext>
            </a:extLst>
          </p:cNvPr>
          <p:cNvSpPr txBox="1"/>
          <p:nvPr/>
        </p:nvSpPr>
        <p:spPr>
          <a:xfrm>
            <a:off x="2483048" y="3496766"/>
            <a:ext cx="3105249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Content migration plan approved by Cert Committee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11AC2E8E-CCC5-8876-196B-D04E90991CCA}"/>
              </a:ext>
            </a:extLst>
          </p:cNvPr>
          <p:cNvSpPr/>
          <p:nvPr/>
        </p:nvSpPr>
        <p:spPr>
          <a:xfrm>
            <a:off x="508000" y="4054574"/>
            <a:ext cx="11176000" cy="1204912"/>
          </a:xfrm>
          <a:prstGeom prst="roundRect">
            <a:avLst>
              <a:gd name="adj" fmla="val 632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8EA4A4FA-25CD-4FB9-8060-B2CD084A5646}"/>
              </a:ext>
            </a:extLst>
          </p:cNvPr>
          <p:cNvSpPr/>
          <p:nvPr/>
        </p:nvSpPr>
        <p:spPr>
          <a:xfrm>
            <a:off x="508000" y="4054574"/>
            <a:ext cx="11176000" cy="1204912"/>
          </a:xfrm>
          <a:prstGeom prst="roundRect">
            <a:avLst>
              <a:gd name="adj" fmla="val 6324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70A26F2-E549-C7F1-5546-3B34152FDDA6}"/>
              </a:ext>
            </a:extLst>
          </p:cNvPr>
          <p:cNvSpPr/>
          <p:nvPr/>
        </p:nvSpPr>
        <p:spPr>
          <a:xfrm>
            <a:off x="508000" y="4054574"/>
            <a:ext cx="50800" cy="1204912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B3A64DF-F10C-A4C8-6E67-3F978DF90F11}"/>
              </a:ext>
            </a:extLst>
          </p:cNvPr>
          <p:cNvSpPr/>
          <p:nvPr/>
        </p:nvSpPr>
        <p:spPr>
          <a:xfrm>
            <a:off x="2178050" y="4175224"/>
            <a:ext cx="6350" cy="96520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471A7C-BB6D-16EC-CF22-47B6EFA91ABF}"/>
              </a:ext>
            </a:extLst>
          </p:cNvPr>
          <p:cNvSpPr txBox="1"/>
          <p:nvPr/>
        </p:nvSpPr>
        <p:spPr>
          <a:xfrm>
            <a:off x="844550" y="4181574"/>
            <a:ext cx="537468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1B6E2C"/>
                </a:solidFill>
                <a:latin typeface="Poppins"/>
              </a:rPr>
              <a:t>Healthy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6D4AE02C-3117-775E-CE8B-44AFEEBA1952}"/>
              </a:ext>
            </a:extLst>
          </p:cNvPr>
          <p:cNvSpPr/>
          <p:nvPr/>
        </p:nvSpPr>
        <p:spPr>
          <a:xfrm>
            <a:off x="723900" y="4232374"/>
            <a:ext cx="69850" cy="69850"/>
          </a:xfrm>
          <a:prstGeom prst="roundRect">
            <a:avLst>
              <a:gd name="adj" fmla="val 50000"/>
            </a:avLst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196D298-8A0B-0B80-5EF2-68AF07098657}"/>
              </a:ext>
            </a:extLst>
          </p:cNvPr>
          <p:cNvSpPr txBox="1"/>
          <p:nvPr/>
        </p:nvSpPr>
        <p:spPr>
          <a:xfrm>
            <a:off x="723900" y="4422874"/>
            <a:ext cx="397768" cy="450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200" b="1" spc="-50">
                <a:solidFill>
                  <a:srgbClr val="172554"/>
                </a:solidFill>
                <a:latin typeface="Poppins"/>
              </a:rPr>
              <a:t>65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2E19A21-B440-7A97-BA2D-F9FCE40B6F3D}"/>
              </a:ext>
            </a:extLst>
          </p:cNvPr>
          <p:cNvSpPr txBox="1"/>
          <p:nvPr/>
        </p:nvSpPr>
        <p:spPr>
          <a:xfrm>
            <a:off x="1096268" y="4556224"/>
            <a:ext cx="183455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6B7280"/>
                </a:solidFill>
                <a:latin typeface="Poppins"/>
              </a:rPr>
              <a:t>%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E178BAE3-BC4A-7D90-E252-1AC87CBE7D24}"/>
              </a:ext>
            </a:extLst>
          </p:cNvPr>
          <p:cNvSpPr/>
          <p:nvPr/>
        </p:nvSpPr>
        <p:spPr>
          <a:xfrm>
            <a:off x="723900" y="4873724"/>
            <a:ext cx="1327150" cy="508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F1BF2FD1-9C9A-9D74-AEB1-A2FDD32E8CE9}"/>
              </a:ext>
            </a:extLst>
          </p:cNvPr>
          <p:cNvSpPr/>
          <p:nvPr/>
        </p:nvSpPr>
        <p:spPr>
          <a:xfrm>
            <a:off x="723900" y="4873724"/>
            <a:ext cx="862608" cy="50800"/>
          </a:xfrm>
          <a:prstGeom prst="rect">
            <a:avLst/>
          </a:prstGeom>
          <a:solidFill>
            <a:srgbClr val="2F9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E4934B7-6303-5E93-F5C9-C3F9086E7DA6}"/>
              </a:ext>
            </a:extLst>
          </p:cNvPr>
          <p:cNvSpPr txBox="1"/>
          <p:nvPr/>
        </p:nvSpPr>
        <p:spPr>
          <a:xfrm>
            <a:off x="723900" y="4981674"/>
            <a:ext cx="135255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SemiBold"/>
              </a:rPr>
              <a:t>Due: 11/30/2025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C67E3CD-4663-8F04-C375-C6030AF006E8}"/>
              </a:ext>
            </a:extLst>
          </p:cNvPr>
          <p:cNvSpPr txBox="1"/>
          <p:nvPr/>
        </p:nvSpPr>
        <p:spPr>
          <a:xfrm>
            <a:off x="2362200" y="4351139"/>
            <a:ext cx="6078538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>
                <a:latin typeface="Poppins"/>
              </a:rPr>
              <a:t>Prepare certification standards for NASM Sustainability Practitioner credential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0998982-B095-5144-FF1E-BD631321906C}"/>
              </a:ext>
            </a:extLst>
          </p:cNvPr>
          <p:cNvSpPr txBox="1"/>
          <p:nvPr/>
        </p:nvSpPr>
        <p:spPr>
          <a:xfrm>
            <a:off x="2362200" y="4610199"/>
            <a:ext cx="1081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2F9E44"/>
                </a:solidFill>
                <a:latin typeface="Poppins"/>
              </a:rPr>
              <a:t>•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BB1B8B2-FD12-E7C4-51B2-39378D82AFBD}"/>
              </a:ext>
            </a:extLst>
          </p:cNvPr>
          <p:cNvSpPr txBox="1"/>
          <p:nvPr/>
        </p:nvSpPr>
        <p:spPr>
          <a:xfrm>
            <a:off x="2483048" y="4610199"/>
            <a:ext cx="3843437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Research and benchmarking of comparable credentials complete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681851F-BAE7-AA45-1312-7EB59A07EF35}"/>
              </a:ext>
            </a:extLst>
          </p:cNvPr>
          <p:cNvSpPr txBox="1"/>
          <p:nvPr/>
        </p:nvSpPr>
        <p:spPr>
          <a:xfrm>
            <a:off x="2362200" y="4790480"/>
            <a:ext cx="1081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2F9E44"/>
                </a:solidFill>
                <a:latin typeface="Poppins"/>
              </a:rPr>
              <a:t>•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F2DBC8B-5133-6A5F-7463-7FDFE6FDF717}"/>
              </a:ext>
            </a:extLst>
          </p:cNvPr>
          <p:cNvSpPr txBox="1"/>
          <p:nvPr/>
        </p:nvSpPr>
        <p:spPr>
          <a:xfrm>
            <a:off x="2483048" y="4790480"/>
            <a:ext cx="3858915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Draft competencies under review by Certification Committee in Q4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E7E2D2BF-719A-8AB5-EA95-A7A186B4ABDF}"/>
              </a:ext>
            </a:extLst>
          </p:cNvPr>
          <p:cNvSpPr/>
          <p:nvPr/>
        </p:nvSpPr>
        <p:spPr>
          <a:xfrm>
            <a:off x="508000" y="5348387"/>
            <a:ext cx="11176000" cy="1204813"/>
          </a:xfrm>
          <a:prstGeom prst="roundRect">
            <a:avLst>
              <a:gd name="adj" fmla="val 632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D8DB9C0F-499C-1FB2-0398-EB801925E21E}"/>
              </a:ext>
            </a:extLst>
          </p:cNvPr>
          <p:cNvSpPr/>
          <p:nvPr/>
        </p:nvSpPr>
        <p:spPr>
          <a:xfrm>
            <a:off x="508000" y="5348387"/>
            <a:ext cx="11176000" cy="1204813"/>
          </a:xfrm>
          <a:prstGeom prst="roundRect">
            <a:avLst>
              <a:gd name="adj" fmla="val 6324"/>
            </a:avLst>
          </a:prstGeom>
          <a:noFill/>
          <a:ln w="6350"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67E7429-45BF-DEA5-1782-22E4211FDE52}"/>
              </a:ext>
            </a:extLst>
          </p:cNvPr>
          <p:cNvSpPr/>
          <p:nvPr/>
        </p:nvSpPr>
        <p:spPr>
          <a:xfrm>
            <a:off x="508000" y="5348387"/>
            <a:ext cx="50800" cy="1204813"/>
          </a:xfrm>
          <a:prstGeom prst="rect">
            <a:avLst/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0502333-F270-CF3F-2767-3B8C63FCF15E}"/>
              </a:ext>
            </a:extLst>
          </p:cNvPr>
          <p:cNvSpPr/>
          <p:nvPr/>
        </p:nvSpPr>
        <p:spPr>
          <a:xfrm>
            <a:off x="2178050" y="5469037"/>
            <a:ext cx="6350" cy="965200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CE416AD-1347-D4BC-480D-356523941D90}"/>
              </a:ext>
            </a:extLst>
          </p:cNvPr>
          <p:cNvSpPr txBox="1"/>
          <p:nvPr/>
        </p:nvSpPr>
        <p:spPr>
          <a:xfrm>
            <a:off x="844550" y="5475387"/>
            <a:ext cx="1050330" cy="2349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50" b="1">
                <a:solidFill>
                  <a:srgbClr val="9C3A18"/>
                </a:solidFill>
                <a:latin typeface="Poppins"/>
              </a:rPr>
              <a:t>Needs Attention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26ABDDB2-309D-3CC7-C19C-893949C0D495}"/>
              </a:ext>
            </a:extLst>
          </p:cNvPr>
          <p:cNvSpPr/>
          <p:nvPr/>
        </p:nvSpPr>
        <p:spPr>
          <a:xfrm>
            <a:off x="723900" y="5526187"/>
            <a:ext cx="69850" cy="69850"/>
          </a:xfrm>
          <a:prstGeom prst="roundRect">
            <a:avLst>
              <a:gd name="adj" fmla="val 50000"/>
            </a:avLst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0D68EC0-29D9-ABFC-A968-E5E95BAC35AC}"/>
              </a:ext>
            </a:extLst>
          </p:cNvPr>
          <p:cNvSpPr txBox="1"/>
          <p:nvPr/>
        </p:nvSpPr>
        <p:spPr>
          <a:xfrm>
            <a:off x="723900" y="5716687"/>
            <a:ext cx="332383" cy="4508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2200" b="1" spc="-50">
                <a:solidFill>
                  <a:srgbClr val="172554"/>
                </a:solidFill>
                <a:latin typeface="Poppins"/>
              </a:rPr>
              <a:t>41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75E9E2A-95E5-3CF7-F882-05F912FB1ABE}"/>
              </a:ext>
            </a:extLst>
          </p:cNvPr>
          <p:cNvSpPr txBox="1"/>
          <p:nvPr/>
        </p:nvSpPr>
        <p:spPr>
          <a:xfrm>
            <a:off x="1030883" y="5850037"/>
            <a:ext cx="183455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>
                <a:solidFill>
                  <a:srgbClr val="6B7280"/>
                </a:solidFill>
                <a:latin typeface="Poppins"/>
              </a:rPr>
              <a:t>%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80F3206D-463A-CDE1-F810-8D5142A001D0}"/>
              </a:ext>
            </a:extLst>
          </p:cNvPr>
          <p:cNvSpPr/>
          <p:nvPr/>
        </p:nvSpPr>
        <p:spPr>
          <a:xfrm>
            <a:off x="723900" y="6167537"/>
            <a:ext cx="1327150" cy="50800"/>
          </a:xfrm>
          <a:prstGeom prst="roundRect">
            <a:avLst>
              <a:gd name="adj" fmla="val 50000"/>
            </a:avLst>
          </a:prstGeom>
          <a:solidFill>
            <a:srgbClr val="EDF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5C18E8B-F4AD-5FBA-C371-7705FA79C015}"/>
              </a:ext>
            </a:extLst>
          </p:cNvPr>
          <p:cNvSpPr/>
          <p:nvPr/>
        </p:nvSpPr>
        <p:spPr>
          <a:xfrm>
            <a:off x="723900" y="6167537"/>
            <a:ext cx="544116" cy="50800"/>
          </a:xfrm>
          <a:prstGeom prst="rect">
            <a:avLst/>
          </a:prstGeom>
          <a:solidFill>
            <a:srgbClr val="E06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243BF5C-F47B-9839-3BAA-60AF2C82CAD1}"/>
              </a:ext>
            </a:extLst>
          </p:cNvPr>
          <p:cNvSpPr txBox="1"/>
          <p:nvPr/>
        </p:nvSpPr>
        <p:spPr>
          <a:xfrm>
            <a:off x="723900" y="6275487"/>
            <a:ext cx="1352550" cy="215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850">
                <a:solidFill>
                  <a:srgbClr val="6B7280"/>
                </a:solidFill>
                <a:latin typeface="Poppins SemiBold"/>
              </a:rPr>
              <a:t>Due: 08/15/2025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939C0B7-8AD0-28A6-2D5A-E81D64251B67}"/>
              </a:ext>
            </a:extLst>
          </p:cNvPr>
          <p:cNvSpPr txBox="1"/>
          <p:nvPr/>
        </p:nvSpPr>
        <p:spPr>
          <a:xfrm>
            <a:off x="2362200" y="5644952"/>
            <a:ext cx="3988891" cy="2730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1200" b="1" spc="-10">
                <a:latin typeface="Poppins"/>
              </a:rPr>
              <a:t>Enroll 250 professionals in NASM training programs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ADC091D-91DD-F009-950A-56802F674563}"/>
              </a:ext>
            </a:extLst>
          </p:cNvPr>
          <p:cNvSpPr txBox="1"/>
          <p:nvPr/>
        </p:nvSpPr>
        <p:spPr>
          <a:xfrm>
            <a:off x="2362200" y="5904012"/>
            <a:ext cx="1081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E0603A"/>
                </a:solidFill>
                <a:latin typeface="Poppins"/>
              </a:rPr>
              <a:t>•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5AD7BD3-5EA4-FDF6-FD62-5BD19FC62CC7}"/>
              </a:ext>
            </a:extLst>
          </p:cNvPr>
          <p:cNvSpPr txBox="1"/>
          <p:nvPr/>
        </p:nvSpPr>
        <p:spPr>
          <a:xfrm>
            <a:off x="2483048" y="5904012"/>
            <a:ext cx="2083792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110 enrolled across two pilot cohorts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A402B05-63BA-CB05-A046-416BF3C201F8}"/>
              </a:ext>
            </a:extLst>
          </p:cNvPr>
          <p:cNvSpPr txBox="1"/>
          <p:nvPr/>
        </p:nvSpPr>
        <p:spPr>
          <a:xfrm>
            <a:off x="2362200" y="6084292"/>
            <a:ext cx="108148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 b="1">
                <a:solidFill>
                  <a:srgbClr val="E0603A"/>
                </a:solidFill>
                <a:latin typeface="Poppins"/>
              </a:rPr>
              <a:t>•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0ED5C7F-3846-6465-A9FD-19666F11FCD1}"/>
              </a:ext>
            </a:extLst>
          </p:cNvPr>
          <p:cNvSpPr txBox="1"/>
          <p:nvPr/>
        </p:nvSpPr>
        <p:spPr>
          <a:xfrm>
            <a:off x="2483048" y="6084292"/>
            <a:ext cx="3885009" cy="22225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900">
                <a:solidFill>
                  <a:srgbClr val="374151"/>
                </a:solidFill>
                <a:latin typeface="Poppins"/>
              </a:rPr>
              <a:t>Marketing and outreach plan delayed pending new website launch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F7F5864-5DF6-834B-D5EC-70C91A27A13A}"/>
              </a:ext>
            </a:extLst>
          </p:cNvPr>
          <p:cNvGrpSpPr/>
          <p:nvPr/>
        </p:nvGrpSpPr>
        <p:grpSpPr>
          <a:xfrm>
            <a:off x="8047534" y="317500"/>
            <a:ext cx="3646487" cy="361950"/>
            <a:chOff x="8396585" y="317500"/>
            <a:chExt cx="3297436" cy="361950"/>
          </a:xfrm>
        </p:grpSpPr>
        <p:sp>
          <p:nvSpPr>
            <p:cNvPr id="77" name="Rounded Rectangle 3">
              <a:extLst>
                <a:ext uri="{FF2B5EF4-FFF2-40B4-BE49-F238E27FC236}">
                  <a16:creationId xmlns:a16="http://schemas.microsoft.com/office/drawing/2014/main" id="{598A8FDD-2F84-C1DD-38B0-26E00588841F}"/>
                </a:ext>
              </a:extLst>
            </p:cNvPr>
            <p:cNvSpPr/>
            <p:nvPr/>
          </p:nvSpPr>
          <p:spPr>
            <a:xfrm>
              <a:off x="8396585" y="317500"/>
              <a:ext cx="3297436" cy="361950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25000"/>
                <a:alpha val="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8E554B7-5520-35AE-D8D5-D327A8E983D1}"/>
                </a:ext>
              </a:extLst>
            </p:cNvPr>
            <p:cNvSpPr txBox="1"/>
            <p:nvPr/>
          </p:nvSpPr>
          <p:spPr>
            <a:xfrm>
              <a:off x="8538964" y="406400"/>
              <a:ext cx="3043436" cy="2730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r"/>
              <a:r>
                <a:rPr lang="en-US" sz="1200" dirty="0">
                  <a:solidFill>
                    <a:schemeClr val="bg2">
                      <a:lumMod val="25000"/>
                    </a:schemeClr>
                  </a:solidFill>
                  <a:latin typeface="Poppins"/>
                </a:rPr>
                <a:t>Workforce Development Council</a:t>
              </a:r>
            </a:p>
          </p:txBody>
        </p:sp>
      </p:grpSp>
      <p:pic>
        <p:nvPicPr>
          <p:cNvPr id="79" name="Picture 78" descr="icon_funnel_20.png">
            <a:extLst>
              <a:ext uri="{FF2B5EF4-FFF2-40B4-BE49-F238E27FC236}">
                <a16:creationId xmlns:a16="http://schemas.microsoft.com/office/drawing/2014/main" id="{662F1139-71F7-4DF8-C582-857906C8281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8235952" y="438592"/>
            <a:ext cx="127000" cy="127000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DA0D77C7-909A-9323-736D-74A8325FCAAA}"/>
              </a:ext>
            </a:extLst>
          </p:cNvPr>
          <p:cNvSpPr txBox="1"/>
          <p:nvPr/>
        </p:nvSpPr>
        <p:spPr>
          <a:xfrm>
            <a:off x="8478982" y="435128"/>
            <a:ext cx="527050" cy="21590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l"/>
            <a:r>
              <a:rPr sz="850" spc="25" dirty="0">
                <a:solidFill>
                  <a:schemeClr val="bg2">
                    <a:lumMod val="25000"/>
                  </a:schemeClr>
                </a:solidFill>
                <a:latin typeface="Poppins Medium"/>
              </a:rPr>
              <a:t>FILTERED</a:t>
            </a:r>
          </a:p>
        </p:txBody>
      </p:sp>
    </p:spTree>
    <p:extLst>
      <p:ext uri="{BB962C8B-B14F-4D97-AF65-F5344CB8AC3E}">
        <p14:creationId xmlns:p14="http://schemas.microsoft.com/office/powerpoint/2010/main" val="875158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baaa2c-c87d-41ad-af06-4c71a3e65cab">
      <Terms xmlns="http://schemas.microsoft.com/office/infopath/2007/PartnerControls"/>
    </lcf76f155ced4ddcb4097134ff3c332f>
    <TaxCatchAll xmlns="c8cda428-a3df-4c66-b858-eb5b4c2c8e3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F5A17560184F4185AFEBC790B0B6D1" ma:contentTypeVersion="15" ma:contentTypeDescription="Create a new document." ma:contentTypeScope="" ma:versionID="c39fce4354feaf6b2df668db2e42c467">
  <xsd:schema xmlns:xsd="http://www.w3.org/2001/XMLSchema" xmlns:xs="http://www.w3.org/2001/XMLSchema" xmlns:p="http://schemas.microsoft.com/office/2006/metadata/properties" xmlns:ns2="29baaa2c-c87d-41ad-af06-4c71a3e65cab" xmlns:ns3="c8cda428-a3df-4c66-b858-eb5b4c2c8e3f" targetNamespace="http://schemas.microsoft.com/office/2006/metadata/properties" ma:root="true" ma:fieldsID="92b72d09addbc526ad92f2b992f2ec25" ns2:_="" ns3:_="">
    <xsd:import namespace="29baaa2c-c87d-41ad-af06-4c71a3e65cab"/>
    <xsd:import namespace="c8cda428-a3df-4c66-b858-eb5b4c2c8e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Details" minOccurs="0"/>
                <xsd:element ref="ns3:SharedWithUser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baaa2c-c87d-41ad-af06-4c71a3e65c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d7dc5a6d-0145-4521-9b53-8ea29cab82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cda428-a3df-4c66-b858-eb5b4c2c8e3f" elementFormDefault="qualified">
    <xsd:import namespace="http://schemas.microsoft.com/office/2006/documentManagement/types"/>
    <xsd:import namespace="http://schemas.microsoft.com/office/infopath/2007/PartnerControls"/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TaxCatchAll" ma:index="15" nillable="true" ma:displayName="Taxonomy Catch All Column" ma:hidden="true" ma:list="{d81c4241-6d62-4599-9b00-9f12a5f6cfa3}" ma:internalName="TaxCatchAll" ma:showField="CatchAllData" ma:web="c8cda428-a3df-4c66-b858-eb5b4c2c8e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EC59A0-FC42-48C5-99A5-01798A845FAD}">
  <ds:schemaRefs>
    <ds:schemaRef ds:uri="http://schemas.microsoft.com/office/2006/metadata/properties"/>
    <ds:schemaRef ds:uri="http://schemas.microsoft.com/office/infopath/2007/PartnerControls"/>
    <ds:schemaRef ds:uri="29baaa2c-c87d-41ad-af06-4c71a3e65cab"/>
    <ds:schemaRef ds:uri="c8cda428-a3df-4c66-b858-eb5b4c2c8e3f"/>
  </ds:schemaRefs>
</ds:datastoreItem>
</file>

<file path=customXml/itemProps2.xml><?xml version="1.0" encoding="utf-8"?>
<ds:datastoreItem xmlns:ds="http://schemas.openxmlformats.org/officeDocument/2006/customXml" ds:itemID="{01AFB4BC-41D6-4FC3-A267-BC13F61A8CA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BDCFF3-2703-4392-BF99-E01F0090C6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baaa2c-c87d-41ad-af06-4c71a3e65cab"/>
    <ds:schemaRef ds:uri="c8cda428-a3df-4c66-b858-eb5b4c2c8e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1724</Words>
  <Application>Microsoft Office PowerPoint</Application>
  <PresentationFormat>Widescreen</PresentationFormat>
  <Paragraphs>535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Arial</vt:lpstr>
      <vt:lpstr>Calibri</vt:lpstr>
      <vt:lpstr>Poppins</vt:lpstr>
      <vt:lpstr>Poppins Medium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Michael Burns</dc:creator>
  <cp:keywords/>
  <dc:description>generated using python-pptx</dc:description>
  <cp:lastModifiedBy>Mike Burns</cp:lastModifiedBy>
  <cp:revision>26</cp:revision>
  <dcterms:created xsi:type="dcterms:W3CDTF">2013-01-27T09:14:16Z</dcterms:created>
  <dcterms:modified xsi:type="dcterms:W3CDTF">2026-07-28T22:31:58Z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0x0101007DF5A17560184F4185AFEBC790B0B6D1</vt:lpwstr>
  </property>
</Properties>
</file>